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262" r:id="rId3"/>
    <p:sldId id="257" r:id="rId4"/>
    <p:sldId id="258" r:id="rId5"/>
    <p:sldId id="259" r:id="rId6"/>
    <p:sldId id="260" r:id="rId7"/>
    <p:sldId id="261" r:id="rId8"/>
    <p:sldId id="356" r:id="rId9"/>
    <p:sldId id="271" r:id="rId10"/>
    <p:sldId id="272"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357" r:id="rId24"/>
    <p:sldId id="289" r:id="rId25"/>
    <p:sldId id="290" r:id="rId26"/>
    <p:sldId id="291" r:id="rId27"/>
    <p:sldId id="292" r:id="rId28"/>
    <p:sldId id="293" r:id="rId29"/>
    <p:sldId id="295" r:id="rId30"/>
    <p:sldId id="296" r:id="rId31"/>
    <p:sldId id="297" r:id="rId32"/>
    <p:sldId id="298" r:id="rId33"/>
    <p:sldId id="358" r:id="rId34"/>
    <p:sldId id="299" r:id="rId35"/>
    <p:sldId id="360" r:id="rId36"/>
    <p:sldId id="300" r:id="rId37"/>
    <p:sldId id="301" r:id="rId38"/>
    <p:sldId id="302" r:id="rId39"/>
    <p:sldId id="303" r:id="rId40"/>
    <p:sldId id="304" r:id="rId41"/>
    <p:sldId id="305" r:id="rId42"/>
    <p:sldId id="306" r:id="rId43"/>
    <p:sldId id="307" r:id="rId44"/>
    <p:sldId id="308" r:id="rId45"/>
    <p:sldId id="311" r:id="rId46"/>
    <p:sldId id="312" r:id="rId47"/>
    <p:sldId id="314" r:id="rId48"/>
    <p:sldId id="315" r:id="rId49"/>
    <p:sldId id="316" r:id="rId50"/>
    <p:sldId id="317" r:id="rId51"/>
    <p:sldId id="318" r:id="rId52"/>
    <p:sldId id="319" r:id="rId53"/>
    <p:sldId id="320" r:id="rId54"/>
    <p:sldId id="324" r:id="rId55"/>
    <p:sldId id="325" r:id="rId56"/>
    <p:sldId id="327" r:id="rId57"/>
    <p:sldId id="331" r:id="rId58"/>
    <p:sldId id="332" r:id="rId59"/>
    <p:sldId id="333" r:id="rId60"/>
    <p:sldId id="334" r:id="rId61"/>
    <p:sldId id="335" r:id="rId62"/>
    <p:sldId id="336" r:id="rId63"/>
    <p:sldId id="343" r:id="rId64"/>
    <p:sldId id="344" r:id="rId65"/>
    <p:sldId id="345" r:id="rId66"/>
    <p:sldId id="355" r:id="rId6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Avenir Book"/>
      </a:defRPr>
    </a:lvl1pPr>
    <a:lvl2pPr marL="0" marR="0" indent="228600" algn="l"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Avenir Book"/>
      </a:defRPr>
    </a:lvl2pPr>
    <a:lvl3pPr marL="0" marR="0" indent="457200" algn="l"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Avenir Book"/>
      </a:defRPr>
    </a:lvl3pPr>
    <a:lvl4pPr marL="0" marR="0" indent="685800" algn="l"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Avenir Book"/>
      </a:defRPr>
    </a:lvl4pPr>
    <a:lvl5pPr marL="0" marR="0" indent="914400" algn="l"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Avenir Book"/>
      </a:defRPr>
    </a:lvl5pPr>
    <a:lvl6pPr marL="0" marR="0" indent="1143000" algn="l"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Avenir Book"/>
      </a:defRPr>
    </a:lvl6pPr>
    <a:lvl7pPr marL="0" marR="0" indent="1371600" algn="l"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Avenir Book"/>
      </a:defRPr>
    </a:lvl7pPr>
    <a:lvl8pPr marL="0" marR="0" indent="1600200" algn="l"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Avenir Book"/>
      </a:defRPr>
    </a:lvl8pPr>
    <a:lvl9pPr marL="0" marR="0" indent="1828800" algn="l"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Avenir Boo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60"/>
    <p:restoredTop sz="94676"/>
  </p:normalViewPr>
  <p:slideViewPr>
    <p:cSldViewPr snapToGrid="0">
      <p:cViewPr varScale="1">
        <p:scale>
          <a:sx n="124" d="100"/>
          <a:sy n="124" d="100"/>
        </p:scale>
        <p:origin x="16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xfrm>
            <a:off x="1143000" y="685800"/>
            <a:ext cx="4572000" cy="3429000"/>
          </a:xfrm>
          <a:prstGeom prst="rect">
            <a:avLst/>
          </a:prstGeom>
        </p:spPr>
        <p:txBody>
          <a:bodyPr/>
          <a:lstStyle/>
          <a:p>
            <a:endParaRPr/>
          </a:p>
        </p:txBody>
      </p:sp>
      <p:sp>
        <p:nvSpPr>
          <p:cNvPr id="172" name="Shape 17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pPr>
              <a:defRPr sz="1800"/>
            </a:pPr>
            <a:r>
              <a:rPr b="1"/>
              <a:t>statistical literacy</a:t>
            </a:r>
            <a:r>
              <a:t>: formulate your research questions as statistical models; critically evaluate empirical research </a:t>
            </a:r>
          </a:p>
          <a:p>
            <a:pPr>
              <a:defRPr sz="1800"/>
            </a:pPr>
            <a:r>
              <a:rPr b="1"/>
              <a:t>tools</a:t>
            </a:r>
            <a:r>
              <a:t>: great feeling to be able to do it all; lme4 is like giving a chainsaw to a child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pPr marL="305593" indent="-305593">
              <a:buSzPct val="145000"/>
              <a:buChar char="-"/>
            </a:pPr>
            <a:r>
              <a:t>first 5 lectures will be more hands on -- spend a lot of time in RStudio together </a:t>
            </a:r>
          </a:p>
          <a:p>
            <a:pPr marL="305593" indent="-305593">
              <a:buSzPct val="145000"/>
              <a:buChar char="-"/>
            </a:pPr>
            <a:r>
              <a:t>we'll then move to more conceptual material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75EEF-5D5D-AC85-9E6E-C0C5C8A7DDB9}"/>
            </a:ext>
          </a:extLst>
        </p:cNvPr>
        <p:cNvGrpSpPr/>
        <p:nvPr/>
      </p:nvGrpSpPr>
      <p:grpSpPr>
        <a:xfrm>
          <a:off x="0" y="0"/>
          <a:ext cx="0" cy="0"/>
          <a:chOff x="0" y="0"/>
          <a:chExt cx="0" cy="0"/>
        </a:xfrm>
      </p:grpSpPr>
      <p:sp>
        <p:nvSpPr>
          <p:cNvPr id="214" name="Shape 214">
            <a:extLst>
              <a:ext uri="{FF2B5EF4-FFF2-40B4-BE49-F238E27FC236}">
                <a16:creationId xmlns:a16="http://schemas.microsoft.com/office/drawing/2014/main" id="{8EEBC733-EF49-1611-1AA3-EAAFFA54CEF4}"/>
              </a:ext>
            </a:extLst>
          </p:cNvPr>
          <p:cNvSpPr>
            <a:spLocks noGrp="1" noRot="1" noChangeAspect="1"/>
          </p:cNvSpPr>
          <p:nvPr>
            <p:ph type="sldImg"/>
          </p:nvPr>
        </p:nvSpPr>
        <p:spPr>
          <a:prstGeom prst="rect">
            <a:avLst/>
          </a:prstGeom>
        </p:spPr>
        <p:txBody>
          <a:bodyPr/>
          <a:lstStyle/>
          <a:p>
            <a:endParaRPr/>
          </a:p>
        </p:txBody>
      </p:sp>
      <p:sp>
        <p:nvSpPr>
          <p:cNvPr id="215" name="Shape 215">
            <a:extLst>
              <a:ext uri="{FF2B5EF4-FFF2-40B4-BE49-F238E27FC236}">
                <a16:creationId xmlns:a16="http://schemas.microsoft.com/office/drawing/2014/main" id="{575CFCC1-5345-BADA-DB22-37AA59DA360B}"/>
              </a:ext>
            </a:extLst>
          </p:cNvPr>
          <p:cNvSpPr>
            <a:spLocks noGrp="1"/>
          </p:cNvSpPr>
          <p:nvPr>
            <p:ph type="body" sz="quarter" idx="1"/>
          </p:nvPr>
        </p:nvSpPr>
        <p:spPr>
          <a:prstGeom prst="rect">
            <a:avLst/>
          </a:prstGeom>
        </p:spPr>
        <p:txBody>
          <a:bodyPr/>
          <a:lstStyle/>
          <a:p>
            <a:r>
              <a:t>https://docs.google.com/presentation/d/1XjZKgUxfg7pxJCfSBvONhtj8qy3k6oRla_q-HO6rOx8/edit?pli=1#slide=id.gaa6d883852_0_20</a:t>
            </a:r>
          </a:p>
        </p:txBody>
      </p:sp>
    </p:spTree>
    <p:extLst>
      <p:ext uri="{BB962C8B-B14F-4D97-AF65-F5344CB8AC3E}">
        <p14:creationId xmlns:p14="http://schemas.microsoft.com/office/powerpoint/2010/main" val="417228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r>
              <a:t>Real GDP per capita is a measurement of the total economic output of a country divided by the number of people and adjusted for inflation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55"/>
          <p:cNvSpPr>
            <a:spLocks noGrp="1" noRot="1" noChangeAspect="1"/>
          </p:cNvSpPr>
          <p:nvPr>
            <p:ph type="sldImg"/>
          </p:nvPr>
        </p:nvSpPr>
        <p:spPr>
          <a:prstGeom prst="rect">
            <a:avLst/>
          </a:prstGeom>
        </p:spPr>
        <p:txBody>
          <a:bodyPr/>
          <a:lstStyle/>
          <a:p>
            <a:endParaRPr/>
          </a:p>
        </p:txBody>
      </p:sp>
      <p:sp>
        <p:nvSpPr>
          <p:cNvPr id="356" name="Shape 356"/>
          <p:cNvSpPr>
            <a:spLocks noGrp="1"/>
          </p:cNvSpPr>
          <p:nvPr>
            <p:ph type="body" sz="quarter" idx="1"/>
          </p:nvPr>
        </p:nvSpPr>
        <p:spPr>
          <a:prstGeom prst="rect">
            <a:avLst/>
          </a:prstGeom>
        </p:spPr>
        <p:txBody>
          <a:bodyPr/>
          <a:lstStyle/>
          <a:p>
            <a:pPr marL="305593" indent="-305593">
              <a:buSzPct val="145000"/>
              <a:buChar char="•"/>
            </a:pPr>
            <a:r>
              <a:t>two modes of knowledge generation: </a:t>
            </a:r>
          </a:p>
          <a:p>
            <a:pPr marL="750093" lvl="1" indent="-305593">
              <a:buSzPct val="145000"/>
              <a:buChar char="•"/>
            </a:pPr>
            <a:r>
              <a:t>1) visualization </a:t>
            </a:r>
          </a:p>
          <a:p>
            <a:pPr marL="1194593" lvl="2" indent="-305593">
              <a:buSzPct val="145000"/>
              <a:buChar char="•"/>
            </a:pPr>
            <a:r>
              <a:t>helps understand what's going on</a:t>
            </a:r>
          </a:p>
          <a:p>
            <a:pPr marL="1194593" lvl="2" indent="-305593">
              <a:buSzPct val="145000"/>
              <a:buChar char="•"/>
            </a:pPr>
            <a:r>
              <a:t>can surprise you </a:t>
            </a:r>
          </a:p>
          <a:p>
            <a:pPr marL="1194593" lvl="2" indent="-305593">
              <a:buSzPct val="145000"/>
              <a:buChar char="•"/>
            </a:pPr>
            <a:r>
              <a:t>doesn't scale you</a:t>
            </a:r>
          </a:p>
          <a:p>
            <a:pPr marL="750093" lvl="1" indent="-305593">
              <a:buSzPct val="145000"/>
              <a:buChar char="•"/>
            </a:pPr>
            <a:r>
              <a:t>2) modeling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t>field figure: the research process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r>
              <a:t>play track on spotify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@ray4tesla is a tesla fanboy</a:t>
            </a:r>
          </a:p>
        </p:txBody>
      </p:sp>
    </p:spTree>
    <p:extLst>
      <p:ext uri="{BB962C8B-B14F-4D97-AF65-F5344CB8AC3E}">
        <p14:creationId xmlns:p14="http://schemas.microsoft.com/office/powerpoint/2010/main" val="2710644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Tweet from @</a:t>
            </a:r>
            <a:r>
              <a:rPr lang="en-US" dirty="0" err="1"/>
              <a:t>andrewheiss</a:t>
            </a:r>
            <a:r>
              <a:rPr lang="en-US" dirty="0"/>
              <a:t> “ooh ooh </a:t>
            </a:r>
            <a:r>
              <a:rPr lang="en-US" dirty="0" err="1"/>
              <a:t>i</a:t>
            </a:r>
            <a:r>
              <a:rPr lang="en-US" dirty="0"/>
              <a:t> can draw the </a:t>
            </a:r>
            <a:r>
              <a:rPr lang="en-US" dirty="0" err="1"/>
              <a:t>dag</a:t>
            </a:r>
            <a:r>
              <a:rPr lang="en-US" dirty="0"/>
              <a:t> for this one!”. Directed acyclic graph alleging that “Going to the opera” causes “Living longer”…but then adding the “hidden variable” </a:t>
            </a:r>
            <a:r>
              <a:rPr lang="en-US" dirty="0" err="1"/>
              <a:t>Being_filthy_rich</a:t>
            </a:r>
            <a:r>
              <a:rPr lang="en-US" dirty="0"/>
              <a:t> that causes both</a:t>
            </a:r>
          </a:p>
        </p:txBody>
      </p:sp>
    </p:spTree>
    <p:extLst>
      <p:ext uri="{BB962C8B-B14F-4D97-AF65-F5344CB8AC3E}">
        <p14:creationId xmlns:p14="http://schemas.microsoft.com/office/powerpoint/2010/main" val="145858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 figure">
    <p:spTree>
      <p:nvGrpSpPr>
        <p:cNvPr id="1" name=""/>
        <p:cNvGrpSpPr/>
        <p:nvPr/>
      </p:nvGrpSpPr>
      <p:grpSpPr>
        <a:xfrm>
          <a:off x="0" y="0"/>
          <a:ext cx="0" cy="0"/>
          <a:chOff x="0" y="0"/>
          <a:chExt cx="0" cy="0"/>
        </a:xfrm>
      </p:grpSpPr>
      <p:sp>
        <p:nvSpPr>
          <p:cNvPr id="92" name="Image"/>
          <p:cNvSpPr>
            <a:spLocks noGrp="1"/>
          </p:cNvSpPr>
          <p:nvPr>
            <p:ph type="pic" idx="21"/>
          </p:nvPr>
        </p:nvSpPr>
        <p:spPr>
          <a:xfrm>
            <a:off x="-949853" y="0"/>
            <a:ext cx="14904506" cy="9944100"/>
          </a:xfrm>
          <a:prstGeom prst="rect">
            <a:avLst/>
          </a:prstGeom>
        </p:spPr>
        <p:txBody>
          <a:bodyPr lIns="91439" tIns="45719" rIns="91439" bIns="45719" anchor="t">
            <a:noAutofit/>
          </a:bodyPr>
          <a:lstStyle/>
          <a:p>
            <a:endParaRPr/>
          </a:p>
        </p:txBody>
      </p:sp>
      <p:sp>
        <p:nvSpPr>
          <p:cNvPr id="93" name="Slide Number"/>
          <p:cNvSpPr txBox="1">
            <a:spLocks noGrp="1"/>
          </p:cNvSpPr>
          <p:nvPr>
            <p:ph type="sldNum" sz="quarter" idx="2"/>
          </p:nvPr>
        </p:nvSpPr>
        <p:spPr>
          <a:xfrm>
            <a:off x="6045775"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 figure title">
    <p:spTree>
      <p:nvGrpSpPr>
        <p:cNvPr id="1" name=""/>
        <p:cNvGrpSpPr/>
        <p:nvPr/>
      </p:nvGrpSpPr>
      <p:grpSpPr>
        <a:xfrm>
          <a:off x="0" y="0"/>
          <a:ext cx="0" cy="0"/>
          <a:chOff x="0" y="0"/>
          <a:chExt cx="0" cy="0"/>
        </a:xfrm>
      </p:grpSpPr>
      <p:sp>
        <p:nvSpPr>
          <p:cNvPr id="100" name="Image"/>
          <p:cNvSpPr>
            <a:spLocks noGrp="1"/>
          </p:cNvSpPr>
          <p:nvPr>
            <p:ph type="pic" idx="21"/>
          </p:nvPr>
        </p:nvSpPr>
        <p:spPr>
          <a:xfrm>
            <a:off x="-20583" y="1076660"/>
            <a:ext cx="13045783" cy="8703983"/>
          </a:xfrm>
          <a:prstGeom prst="rect">
            <a:avLst/>
          </a:prstGeom>
        </p:spPr>
        <p:txBody>
          <a:bodyPr lIns="91439" tIns="45719" rIns="91439" bIns="45719" anchor="t">
            <a:noAutofit/>
          </a:bodyPr>
          <a:lstStyle/>
          <a:p>
            <a:endParaRPr/>
          </a:p>
        </p:txBody>
      </p:sp>
      <p:sp>
        <p:nvSpPr>
          <p:cNvPr id="101" name="Title Text"/>
          <p:cNvSpPr txBox="1">
            <a:spLocks noGrp="1"/>
          </p:cNvSpPr>
          <p:nvPr>
            <p:ph type="body" sz="quarter" idx="22"/>
          </p:nvPr>
        </p:nvSpPr>
        <p:spPr>
          <a:xfrm>
            <a:off x="254000" y="50800"/>
            <a:ext cx="11099800" cy="1016596"/>
          </a:xfrm>
          <a:prstGeom prst="rect">
            <a:avLst/>
          </a:prstGeom>
        </p:spPr>
        <p:txBody>
          <a:bodyPr/>
          <a:lstStyle>
            <a:lvl1pPr marL="0" indent="0">
              <a:spcBef>
                <a:spcPts val="0"/>
              </a:spcBef>
              <a:buSzTx/>
              <a:buNone/>
              <a:defRPr sz="5000"/>
            </a:lvl1pPr>
          </a:lstStyle>
          <a:p>
            <a:r>
              <a:t>Title Text</a:t>
            </a:r>
          </a:p>
        </p:txBody>
      </p:sp>
      <p:sp>
        <p:nvSpPr>
          <p:cNvPr id="102" name="Slide Number"/>
          <p:cNvSpPr txBox="1">
            <a:spLocks noGrp="1"/>
          </p:cNvSpPr>
          <p:nvPr>
            <p:ph type="sldNum" sz="quarter" idx="2"/>
          </p:nvPr>
        </p:nvSpPr>
        <p:spPr>
          <a:xfrm>
            <a:off x="6045775"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 figures">
    <p:spTree>
      <p:nvGrpSpPr>
        <p:cNvPr id="1" name=""/>
        <p:cNvGrpSpPr/>
        <p:nvPr/>
      </p:nvGrpSpPr>
      <p:grpSpPr>
        <a:xfrm>
          <a:off x="0" y="0"/>
          <a:ext cx="0" cy="0"/>
          <a:chOff x="0" y="0"/>
          <a:chExt cx="0" cy="0"/>
        </a:xfrm>
      </p:grpSpPr>
      <p:sp>
        <p:nvSpPr>
          <p:cNvPr id="109" name="Image"/>
          <p:cNvSpPr>
            <a:spLocks noGrp="1"/>
          </p:cNvSpPr>
          <p:nvPr>
            <p:ph type="pic" sz="half" idx="21"/>
          </p:nvPr>
        </p:nvSpPr>
        <p:spPr>
          <a:xfrm>
            <a:off x="6071902" y="2495550"/>
            <a:ext cx="7277592" cy="4855518"/>
          </a:xfrm>
          <a:prstGeom prst="rect">
            <a:avLst/>
          </a:prstGeom>
        </p:spPr>
        <p:txBody>
          <a:bodyPr lIns="91439" tIns="45719" rIns="91439" bIns="45719" anchor="t">
            <a:noAutofit/>
          </a:bodyPr>
          <a:lstStyle/>
          <a:p>
            <a:endParaRPr/>
          </a:p>
        </p:txBody>
      </p:sp>
      <p:sp>
        <p:nvSpPr>
          <p:cNvPr id="110" name="Image"/>
          <p:cNvSpPr>
            <a:spLocks noGrp="1"/>
          </p:cNvSpPr>
          <p:nvPr>
            <p:ph type="pic" sz="half" idx="22"/>
          </p:nvPr>
        </p:nvSpPr>
        <p:spPr>
          <a:xfrm>
            <a:off x="-362196" y="2495550"/>
            <a:ext cx="7277592" cy="4855518"/>
          </a:xfrm>
          <a:prstGeom prst="rect">
            <a:avLst/>
          </a:prstGeom>
        </p:spPr>
        <p:txBody>
          <a:bodyPr lIns="91439" tIns="45719" rIns="91439" bIns="45719" anchor="t">
            <a:noAutofit/>
          </a:bodyPr>
          <a:lstStyle/>
          <a:p>
            <a:endParaRPr/>
          </a:p>
        </p:txBody>
      </p:sp>
      <p:sp>
        <p:nvSpPr>
          <p:cNvPr id="111" name="Slide Number"/>
          <p:cNvSpPr txBox="1">
            <a:spLocks noGrp="1"/>
          </p:cNvSpPr>
          <p:nvPr>
            <p:ph type="sldNum" sz="quarter" idx="2"/>
          </p:nvPr>
        </p:nvSpPr>
        <p:spPr>
          <a:xfrm>
            <a:off x="6045775"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 figures title">
    <p:spTree>
      <p:nvGrpSpPr>
        <p:cNvPr id="1" name=""/>
        <p:cNvGrpSpPr/>
        <p:nvPr/>
      </p:nvGrpSpPr>
      <p:grpSpPr>
        <a:xfrm>
          <a:off x="0" y="0"/>
          <a:ext cx="0" cy="0"/>
          <a:chOff x="0" y="0"/>
          <a:chExt cx="0" cy="0"/>
        </a:xfrm>
      </p:grpSpPr>
      <p:sp>
        <p:nvSpPr>
          <p:cNvPr id="118" name="Image"/>
          <p:cNvSpPr>
            <a:spLocks noGrp="1"/>
          </p:cNvSpPr>
          <p:nvPr>
            <p:ph type="pic" sz="half" idx="21"/>
          </p:nvPr>
        </p:nvSpPr>
        <p:spPr>
          <a:xfrm>
            <a:off x="6071902" y="2495550"/>
            <a:ext cx="7277592" cy="4855518"/>
          </a:xfrm>
          <a:prstGeom prst="rect">
            <a:avLst/>
          </a:prstGeom>
        </p:spPr>
        <p:txBody>
          <a:bodyPr lIns="91439" tIns="45719" rIns="91439" bIns="45719" anchor="t">
            <a:noAutofit/>
          </a:bodyPr>
          <a:lstStyle/>
          <a:p>
            <a:endParaRPr/>
          </a:p>
        </p:txBody>
      </p:sp>
      <p:sp>
        <p:nvSpPr>
          <p:cNvPr id="119" name="Image"/>
          <p:cNvSpPr>
            <a:spLocks noGrp="1"/>
          </p:cNvSpPr>
          <p:nvPr>
            <p:ph type="pic" sz="half" idx="22"/>
          </p:nvPr>
        </p:nvSpPr>
        <p:spPr>
          <a:xfrm>
            <a:off x="-362196" y="2495550"/>
            <a:ext cx="7277592" cy="4855518"/>
          </a:xfrm>
          <a:prstGeom prst="rect">
            <a:avLst/>
          </a:prstGeom>
        </p:spPr>
        <p:txBody>
          <a:bodyPr lIns="91439" tIns="45719" rIns="91439" bIns="45719" anchor="t">
            <a:noAutofit/>
          </a:bodyPr>
          <a:lstStyle/>
          <a:p>
            <a:endParaRPr/>
          </a:p>
        </p:txBody>
      </p:sp>
      <p:sp>
        <p:nvSpPr>
          <p:cNvPr id="120" name="Title Text"/>
          <p:cNvSpPr txBox="1">
            <a:spLocks noGrp="1"/>
          </p:cNvSpPr>
          <p:nvPr>
            <p:ph type="body" sz="quarter" idx="23"/>
          </p:nvPr>
        </p:nvSpPr>
        <p:spPr>
          <a:xfrm>
            <a:off x="254000" y="50800"/>
            <a:ext cx="11099800" cy="1016596"/>
          </a:xfrm>
          <a:prstGeom prst="rect">
            <a:avLst/>
          </a:prstGeom>
        </p:spPr>
        <p:txBody>
          <a:bodyPr/>
          <a:lstStyle>
            <a:lvl1pPr marL="0" indent="0">
              <a:spcBef>
                <a:spcPts val="0"/>
              </a:spcBef>
              <a:buSzTx/>
              <a:buNone/>
              <a:defRPr sz="5000"/>
            </a:lvl1pPr>
          </a:lstStyle>
          <a:p>
            <a:r>
              <a:t>Title Text</a:t>
            </a:r>
          </a:p>
        </p:txBody>
      </p:sp>
      <p:sp>
        <p:nvSpPr>
          <p:cNvPr id="121" name="Slide Number"/>
          <p:cNvSpPr txBox="1">
            <a:spLocks noGrp="1"/>
          </p:cNvSpPr>
          <p:nvPr>
            <p:ph type="sldNum" sz="quarter" idx="2"/>
          </p:nvPr>
        </p:nvSpPr>
        <p:spPr>
          <a:xfrm>
            <a:off x="6045775"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 figures">
    <p:spTree>
      <p:nvGrpSpPr>
        <p:cNvPr id="1" name=""/>
        <p:cNvGrpSpPr/>
        <p:nvPr/>
      </p:nvGrpSpPr>
      <p:grpSpPr>
        <a:xfrm>
          <a:off x="0" y="0"/>
          <a:ext cx="0" cy="0"/>
          <a:chOff x="0" y="0"/>
          <a:chExt cx="0" cy="0"/>
        </a:xfrm>
      </p:grpSpPr>
      <p:sp>
        <p:nvSpPr>
          <p:cNvPr id="128" name="Image"/>
          <p:cNvSpPr>
            <a:spLocks noGrp="1"/>
          </p:cNvSpPr>
          <p:nvPr>
            <p:ph type="pic" sz="half" idx="21"/>
          </p:nvPr>
        </p:nvSpPr>
        <p:spPr>
          <a:xfrm>
            <a:off x="6475592" y="428922"/>
            <a:ext cx="6598350" cy="4402337"/>
          </a:xfrm>
          <a:prstGeom prst="rect">
            <a:avLst/>
          </a:prstGeom>
        </p:spPr>
        <p:txBody>
          <a:bodyPr lIns="91439" tIns="45719" rIns="91439" bIns="45719" anchor="t">
            <a:noAutofit/>
          </a:bodyPr>
          <a:lstStyle/>
          <a:p>
            <a:endParaRPr/>
          </a:p>
        </p:txBody>
      </p:sp>
      <p:sp>
        <p:nvSpPr>
          <p:cNvPr id="129" name="Image"/>
          <p:cNvSpPr>
            <a:spLocks noGrp="1"/>
          </p:cNvSpPr>
          <p:nvPr>
            <p:ph type="pic" sz="half" idx="22"/>
          </p:nvPr>
        </p:nvSpPr>
        <p:spPr>
          <a:xfrm>
            <a:off x="3203159" y="5162550"/>
            <a:ext cx="6598350" cy="4402336"/>
          </a:xfrm>
          <a:prstGeom prst="rect">
            <a:avLst/>
          </a:prstGeom>
        </p:spPr>
        <p:txBody>
          <a:bodyPr lIns="91439" tIns="45719" rIns="91439" bIns="45719" anchor="t">
            <a:noAutofit/>
          </a:bodyPr>
          <a:lstStyle/>
          <a:p>
            <a:endParaRPr/>
          </a:p>
        </p:txBody>
      </p:sp>
      <p:sp>
        <p:nvSpPr>
          <p:cNvPr id="130" name="Image"/>
          <p:cNvSpPr>
            <a:spLocks noGrp="1"/>
          </p:cNvSpPr>
          <p:nvPr>
            <p:ph type="pic" sz="half" idx="23"/>
          </p:nvPr>
        </p:nvSpPr>
        <p:spPr>
          <a:xfrm>
            <a:off x="-26808" y="428922"/>
            <a:ext cx="6598350" cy="4402337"/>
          </a:xfrm>
          <a:prstGeom prst="rect">
            <a:avLst/>
          </a:prstGeom>
        </p:spPr>
        <p:txBody>
          <a:bodyPr lIns="91439" tIns="45719" rIns="91439" bIns="45719" anchor="t">
            <a:noAutofit/>
          </a:bodyPr>
          <a:lstStyle/>
          <a:p>
            <a:endParaRPr/>
          </a:p>
        </p:txBody>
      </p:sp>
      <p:sp>
        <p:nvSpPr>
          <p:cNvPr id="131" name="Slide Number"/>
          <p:cNvSpPr txBox="1">
            <a:spLocks noGrp="1"/>
          </p:cNvSpPr>
          <p:nvPr>
            <p:ph type="sldNum" sz="quarter" idx="2"/>
          </p:nvPr>
        </p:nvSpPr>
        <p:spPr>
          <a:xfrm>
            <a:off x="6045775"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3 figures title">
    <p:spTree>
      <p:nvGrpSpPr>
        <p:cNvPr id="1" name=""/>
        <p:cNvGrpSpPr/>
        <p:nvPr/>
      </p:nvGrpSpPr>
      <p:grpSpPr>
        <a:xfrm>
          <a:off x="0" y="0"/>
          <a:ext cx="0" cy="0"/>
          <a:chOff x="0" y="0"/>
          <a:chExt cx="0" cy="0"/>
        </a:xfrm>
      </p:grpSpPr>
      <p:sp>
        <p:nvSpPr>
          <p:cNvPr id="138" name="Image"/>
          <p:cNvSpPr>
            <a:spLocks noGrp="1"/>
          </p:cNvSpPr>
          <p:nvPr>
            <p:ph type="pic" sz="half" idx="21"/>
          </p:nvPr>
        </p:nvSpPr>
        <p:spPr>
          <a:xfrm>
            <a:off x="6589228" y="1190922"/>
            <a:ext cx="6210211" cy="4143377"/>
          </a:xfrm>
          <a:prstGeom prst="rect">
            <a:avLst/>
          </a:prstGeom>
        </p:spPr>
        <p:txBody>
          <a:bodyPr lIns="91439" tIns="45719" rIns="91439" bIns="45719" anchor="t">
            <a:noAutofit/>
          </a:bodyPr>
          <a:lstStyle/>
          <a:p>
            <a:endParaRPr/>
          </a:p>
        </p:txBody>
      </p:sp>
      <p:sp>
        <p:nvSpPr>
          <p:cNvPr id="139" name="Image"/>
          <p:cNvSpPr>
            <a:spLocks noGrp="1"/>
          </p:cNvSpPr>
          <p:nvPr>
            <p:ph type="pic" sz="half" idx="22"/>
          </p:nvPr>
        </p:nvSpPr>
        <p:spPr>
          <a:xfrm>
            <a:off x="3397360" y="5480050"/>
            <a:ext cx="6210212" cy="4143375"/>
          </a:xfrm>
          <a:prstGeom prst="rect">
            <a:avLst/>
          </a:prstGeom>
        </p:spPr>
        <p:txBody>
          <a:bodyPr lIns="91439" tIns="45719" rIns="91439" bIns="45719" anchor="t">
            <a:noAutofit/>
          </a:bodyPr>
          <a:lstStyle/>
          <a:p>
            <a:endParaRPr/>
          </a:p>
        </p:txBody>
      </p:sp>
      <p:sp>
        <p:nvSpPr>
          <p:cNvPr id="140" name="Image"/>
          <p:cNvSpPr>
            <a:spLocks noGrp="1"/>
          </p:cNvSpPr>
          <p:nvPr>
            <p:ph type="pic" sz="half" idx="23"/>
          </p:nvPr>
        </p:nvSpPr>
        <p:spPr>
          <a:xfrm>
            <a:off x="239227" y="1190922"/>
            <a:ext cx="6210212" cy="4143377"/>
          </a:xfrm>
          <a:prstGeom prst="rect">
            <a:avLst/>
          </a:prstGeom>
        </p:spPr>
        <p:txBody>
          <a:bodyPr lIns="91439" tIns="45719" rIns="91439" bIns="45719" anchor="t">
            <a:noAutofit/>
          </a:bodyPr>
          <a:lstStyle/>
          <a:p>
            <a:endParaRPr/>
          </a:p>
        </p:txBody>
      </p:sp>
      <p:sp>
        <p:nvSpPr>
          <p:cNvPr id="141" name="Title Text"/>
          <p:cNvSpPr txBox="1">
            <a:spLocks noGrp="1"/>
          </p:cNvSpPr>
          <p:nvPr>
            <p:ph type="body" sz="quarter" idx="24"/>
          </p:nvPr>
        </p:nvSpPr>
        <p:spPr>
          <a:xfrm>
            <a:off x="254000" y="50800"/>
            <a:ext cx="11099800" cy="1016596"/>
          </a:xfrm>
          <a:prstGeom prst="rect">
            <a:avLst/>
          </a:prstGeom>
        </p:spPr>
        <p:txBody>
          <a:bodyPr/>
          <a:lstStyle>
            <a:lvl1pPr marL="0" indent="0">
              <a:spcBef>
                <a:spcPts val="0"/>
              </a:spcBef>
              <a:buSzTx/>
              <a:buNone/>
              <a:defRPr sz="5000"/>
            </a:lvl1pPr>
          </a:lstStyle>
          <a:p>
            <a:r>
              <a:t>Title Text</a:t>
            </a:r>
          </a:p>
        </p:txBody>
      </p:sp>
      <p:sp>
        <p:nvSpPr>
          <p:cNvPr id="142" name="Slide Number"/>
          <p:cNvSpPr txBox="1">
            <a:spLocks noGrp="1"/>
          </p:cNvSpPr>
          <p:nvPr>
            <p:ph type="sldNum" sz="quarter" idx="2"/>
          </p:nvPr>
        </p:nvSpPr>
        <p:spPr>
          <a:xfrm>
            <a:off x="6045775"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4 figures">
    <p:spTree>
      <p:nvGrpSpPr>
        <p:cNvPr id="1" name=""/>
        <p:cNvGrpSpPr/>
        <p:nvPr/>
      </p:nvGrpSpPr>
      <p:grpSpPr>
        <a:xfrm>
          <a:off x="0" y="0"/>
          <a:ext cx="0" cy="0"/>
          <a:chOff x="0" y="0"/>
          <a:chExt cx="0" cy="0"/>
        </a:xfrm>
      </p:grpSpPr>
      <p:sp>
        <p:nvSpPr>
          <p:cNvPr id="149" name="Image"/>
          <p:cNvSpPr>
            <a:spLocks noGrp="1"/>
          </p:cNvSpPr>
          <p:nvPr>
            <p:ph type="pic" sz="half" idx="21"/>
          </p:nvPr>
        </p:nvSpPr>
        <p:spPr>
          <a:xfrm>
            <a:off x="6071902" y="95250"/>
            <a:ext cx="7277592" cy="4855518"/>
          </a:xfrm>
          <a:prstGeom prst="rect">
            <a:avLst/>
          </a:prstGeom>
        </p:spPr>
        <p:txBody>
          <a:bodyPr lIns="91439" tIns="45719" rIns="91439" bIns="45719" anchor="t">
            <a:noAutofit/>
          </a:bodyPr>
          <a:lstStyle/>
          <a:p>
            <a:endParaRPr/>
          </a:p>
        </p:txBody>
      </p:sp>
      <p:sp>
        <p:nvSpPr>
          <p:cNvPr id="150" name="Image"/>
          <p:cNvSpPr>
            <a:spLocks noGrp="1"/>
          </p:cNvSpPr>
          <p:nvPr>
            <p:ph type="pic" sz="half" idx="22"/>
          </p:nvPr>
        </p:nvSpPr>
        <p:spPr>
          <a:xfrm>
            <a:off x="-362196" y="95250"/>
            <a:ext cx="7277592" cy="4855518"/>
          </a:xfrm>
          <a:prstGeom prst="rect">
            <a:avLst/>
          </a:prstGeom>
        </p:spPr>
        <p:txBody>
          <a:bodyPr lIns="91439" tIns="45719" rIns="91439" bIns="45719" anchor="t">
            <a:noAutofit/>
          </a:bodyPr>
          <a:lstStyle/>
          <a:p>
            <a:endParaRPr/>
          </a:p>
        </p:txBody>
      </p:sp>
      <p:sp>
        <p:nvSpPr>
          <p:cNvPr id="151" name="Image"/>
          <p:cNvSpPr>
            <a:spLocks noGrp="1"/>
          </p:cNvSpPr>
          <p:nvPr>
            <p:ph type="pic" sz="half" idx="23"/>
          </p:nvPr>
        </p:nvSpPr>
        <p:spPr>
          <a:xfrm>
            <a:off x="6080653" y="4933950"/>
            <a:ext cx="7277592" cy="4855518"/>
          </a:xfrm>
          <a:prstGeom prst="rect">
            <a:avLst/>
          </a:prstGeom>
        </p:spPr>
        <p:txBody>
          <a:bodyPr lIns="91439" tIns="45719" rIns="91439" bIns="45719" anchor="t">
            <a:noAutofit/>
          </a:bodyPr>
          <a:lstStyle/>
          <a:p>
            <a:endParaRPr/>
          </a:p>
        </p:txBody>
      </p:sp>
      <p:sp>
        <p:nvSpPr>
          <p:cNvPr id="152" name="Image"/>
          <p:cNvSpPr>
            <a:spLocks noGrp="1"/>
          </p:cNvSpPr>
          <p:nvPr>
            <p:ph type="pic" sz="half" idx="24"/>
          </p:nvPr>
        </p:nvSpPr>
        <p:spPr>
          <a:xfrm>
            <a:off x="-353445" y="4933950"/>
            <a:ext cx="7277592" cy="4855518"/>
          </a:xfrm>
          <a:prstGeom prst="rect">
            <a:avLst/>
          </a:prstGeom>
        </p:spPr>
        <p:txBody>
          <a:bodyPr lIns="91439" tIns="45719" rIns="91439" bIns="45719" anchor="t">
            <a:noAutofit/>
          </a:bodyPr>
          <a:lstStyle/>
          <a:p>
            <a:endParaRPr/>
          </a:p>
        </p:txBody>
      </p:sp>
      <p:sp>
        <p:nvSpPr>
          <p:cNvPr id="153" name="Slide Number"/>
          <p:cNvSpPr txBox="1">
            <a:spLocks noGrp="1"/>
          </p:cNvSpPr>
          <p:nvPr>
            <p:ph type="sldNum" sz="quarter" idx="2"/>
          </p:nvPr>
        </p:nvSpPr>
        <p:spPr>
          <a:xfrm>
            <a:off x="6045775"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4 figures title">
    <p:spTree>
      <p:nvGrpSpPr>
        <p:cNvPr id="1" name=""/>
        <p:cNvGrpSpPr/>
        <p:nvPr/>
      </p:nvGrpSpPr>
      <p:grpSpPr>
        <a:xfrm>
          <a:off x="0" y="0"/>
          <a:ext cx="0" cy="0"/>
          <a:chOff x="0" y="0"/>
          <a:chExt cx="0" cy="0"/>
        </a:xfrm>
      </p:grpSpPr>
      <p:sp>
        <p:nvSpPr>
          <p:cNvPr id="160" name="Image"/>
          <p:cNvSpPr>
            <a:spLocks noGrp="1"/>
          </p:cNvSpPr>
          <p:nvPr>
            <p:ph type="pic" sz="half" idx="21"/>
          </p:nvPr>
        </p:nvSpPr>
        <p:spPr>
          <a:xfrm>
            <a:off x="6589228" y="1190922"/>
            <a:ext cx="6210211" cy="4143377"/>
          </a:xfrm>
          <a:prstGeom prst="rect">
            <a:avLst/>
          </a:prstGeom>
        </p:spPr>
        <p:txBody>
          <a:bodyPr lIns="91439" tIns="45719" rIns="91439" bIns="45719" anchor="t">
            <a:noAutofit/>
          </a:bodyPr>
          <a:lstStyle/>
          <a:p>
            <a:endParaRPr/>
          </a:p>
        </p:txBody>
      </p:sp>
      <p:sp>
        <p:nvSpPr>
          <p:cNvPr id="161" name="Title Text"/>
          <p:cNvSpPr txBox="1"/>
          <p:nvPr/>
        </p:nvSpPr>
        <p:spPr>
          <a:xfrm>
            <a:off x="952500" y="50800"/>
            <a:ext cx="11099800" cy="1016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5000"/>
            </a:lvl1pPr>
          </a:lstStyle>
          <a:p>
            <a:r>
              <a:t>Title Text</a:t>
            </a:r>
          </a:p>
        </p:txBody>
      </p:sp>
      <p:sp>
        <p:nvSpPr>
          <p:cNvPr id="162" name="Image"/>
          <p:cNvSpPr>
            <a:spLocks noGrp="1"/>
          </p:cNvSpPr>
          <p:nvPr>
            <p:ph type="pic" sz="half" idx="22"/>
          </p:nvPr>
        </p:nvSpPr>
        <p:spPr>
          <a:xfrm>
            <a:off x="239227" y="5480050"/>
            <a:ext cx="6210212" cy="4143375"/>
          </a:xfrm>
          <a:prstGeom prst="rect">
            <a:avLst/>
          </a:prstGeom>
        </p:spPr>
        <p:txBody>
          <a:bodyPr lIns="91439" tIns="45719" rIns="91439" bIns="45719" anchor="t">
            <a:noAutofit/>
          </a:bodyPr>
          <a:lstStyle/>
          <a:p>
            <a:endParaRPr/>
          </a:p>
        </p:txBody>
      </p:sp>
      <p:sp>
        <p:nvSpPr>
          <p:cNvPr id="163" name="Image"/>
          <p:cNvSpPr>
            <a:spLocks noGrp="1"/>
          </p:cNvSpPr>
          <p:nvPr>
            <p:ph type="pic" sz="half" idx="23"/>
          </p:nvPr>
        </p:nvSpPr>
        <p:spPr>
          <a:xfrm>
            <a:off x="239227" y="1190922"/>
            <a:ext cx="6210212" cy="4143377"/>
          </a:xfrm>
          <a:prstGeom prst="rect">
            <a:avLst/>
          </a:prstGeom>
        </p:spPr>
        <p:txBody>
          <a:bodyPr lIns="91439" tIns="45719" rIns="91439" bIns="45719" anchor="t">
            <a:noAutofit/>
          </a:bodyPr>
          <a:lstStyle/>
          <a:p>
            <a:endParaRPr/>
          </a:p>
        </p:txBody>
      </p:sp>
      <p:sp>
        <p:nvSpPr>
          <p:cNvPr id="164" name="Image"/>
          <p:cNvSpPr>
            <a:spLocks noGrp="1"/>
          </p:cNvSpPr>
          <p:nvPr>
            <p:ph type="pic" sz="half" idx="24"/>
          </p:nvPr>
        </p:nvSpPr>
        <p:spPr>
          <a:xfrm>
            <a:off x="6589228" y="5480050"/>
            <a:ext cx="6210211" cy="4143375"/>
          </a:xfrm>
          <a:prstGeom prst="rect">
            <a:avLst/>
          </a:prstGeom>
        </p:spPr>
        <p:txBody>
          <a:bodyPr lIns="91439" tIns="45719" rIns="91439" bIns="45719" anchor="t">
            <a:noAutofit/>
          </a:bodyPr>
          <a:lstStyle/>
          <a:p>
            <a:endParaRPr/>
          </a:p>
        </p:txBody>
      </p:sp>
      <p:sp>
        <p:nvSpPr>
          <p:cNvPr id="165" name="Slide Number"/>
          <p:cNvSpPr txBox="1">
            <a:spLocks noGrp="1"/>
          </p:cNvSpPr>
          <p:nvPr>
            <p:ph type="sldNum" sz="quarter" idx="2"/>
          </p:nvPr>
        </p:nvSpPr>
        <p:spPr>
          <a:xfrm>
            <a:off x="6045775"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irst slide">
    <p:spTree>
      <p:nvGrpSpPr>
        <p:cNvPr id="1" name=""/>
        <p:cNvGrpSpPr/>
        <p:nvPr/>
      </p:nvGrpSpPr>
      <p:grpSpPr>
        <a:xfrm>
          <a:off x="0" y="0"/>
          <a:ext cx="0" cy="0"/>
          <a:chOff x="0" y="0"/>
          <a:chExt cx="0" cy="0"/>
        </a:xfrm>
      </p:grpSpPr>
      <p:sp>
        <p:nvSpPr>
          <p:cNvPr id="18" name="Title Text"/>
          <p:cNvSpPr txBox="1">
            <a:spLocks noGrp="1"/>
          </p:cNvSpPr>
          <p:nvPr>
            <p:ph type="title"/>
          </p:nvPr>
        </p:nvSpPr>
        <p:spPr>
          <a:xfrm>
            <a:off x="1270000" y="241275"/>
            <a:ext cx="10464800" cy="1217762"/>
          </a:xfrm>
          <a:prstGeom prst="rect">
            <a:avLst/>
          </a:prstGeom>
        </p:spPr>
        <p:txBody>
          <a:bodyPr anchor="t"/>
          <a:lstStyle>
            <a:lvl1pPr algn="ctr">
              <a:defRPr sz="6000">
                <a:latin typeface="+mn-lt"/>
                <a:ea typeface="+mn-ea"/>
                <a:cs typeface="+mn-cs"/>
                <a:sym typeface="Avenir Heavy"/>
              </a:defRPr>
            </a:lvl1pPr>
          </a:lstStyle>
          <a:p>
            <a:r>
              <a:t>Title Text</a:t>
            </a:r>
          </a:p>
        </p:txBody>
      </p:sp>
      <p:sp>
        <p:nvSpPr>
          <p:cNvPr id="19" name="Image"/>
          <p:cNvSpPr>
            <a:spLocks noGrp="1"/>
          </p:cNvSpPr>
          <p:nvPr>
            <p:ph type="pic" idx="21"/>
          </p:nvPr>
        </p:nvSpPr>
        <p:spPr>
          <a:xfrm>
            <a:off x="1470400" y="1583729"/>
            <a:ext cx="10063999" cy="6714575"/>
          </a:xfrm>
          <a:prstGeom prst="rect">
            <a:avLst/>
          </a:prstGeom>
        </p:spPr>
        <p:txBody>
          <a:bodyPr lIns="91439" tIns="45719" rIns="91439" bIns="45719" anchor="t">
            <a:noAutofit/>
          </a:bodyPr>
          <a:lstStyle/>
          <a:p>
            <a:endParaRPr/>
          </a:p>
        </p:txBody>
      </p:sp>
      <p:sp>
        <p:nvSpPr>
          <p:cNvPr id="20" name="01/01/2019"/>
          <p:cNvSpPr txBox="1">
            <a:spLocks noGrp="1"/>
          </p:cNvSpPr>
          <p:nvPr>
            <p:ph type="body" sz="quarter" idx="22"/>
          </p:nvPr>
        </p:nvSpPr>
        <p:spPr>
          <a:xfrm>
            <a:off x="5156904" y="8604250"/>
            <a:ext cx="2690992" cy="723900"/>
          </a:xfrm>
          <a:prstGeom prst="rect">
            <a:avLst/>
          </a:prstGeom>
        </p:spPr>
        <p:txBody>
          <a:bodyPr>
            <a:noAutofit/>
          </a:bodyPr>
          <a:lstStyle>
            <a:lvl1pPr marL="0" indent="0">
              <a:spcBef>
                <a:spcPts val="0"/>
              </a:spcBef>
              <a:buSzTx/>
              <a:buNone/>
            </a:lvl1pPr>
          </a:lstStyle>
          <a:p>
            <a:r>
              <a:t>01/01/2019</a:t>
            </a:r>
          </a:p>
        </p:txBody>
      </p:sp>
      <p:sp>
        <p:nvSpPr>
          <p:cNvPr id="21" name="Slide Number"/>
          <p:cNvSpPr txBox="1">
            <a:spLocks noGrp="1"/>
          </p:cNvSpPr>
          <p:nvPr>
            <p:ph type="sldNum" sz="quarter" idx="2"/>
          </p:nvPr>
        </p:nvSpPr>
        <p:spPr>
          <a:xfrm>
            <a:off x="12445999"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enter title">
    <p:spTree>
      <p:nvGrpSpPr>
        <p:cNvPr id="1" name=""/>
        <p:cNvGrpSpPr/>
        <p:nvPr/>
      </p:nvGrpSpPr>
      <p:grpSpPr>
        <a:xfrm>
          <a:off x="0" y="0"/>
          <a:ext cx="0" cy="0"/>
          <a:chOff x="0" y="0"/>
          <a:chExt cx="0" cy="0"/>
        </a:xfrm>
      </p:grpSpPr>
      <p:sp>
        <p:nvSpPr>
          <p:cNvPr id="28" name="Title Text"/>
          <p:cNvSpPr txBox="1">
            <a:spLocks noGrp="1"/>
          </p:cNvSpPr>
          <p:nvPr>
            <p:ph type="title"/>
          </p:nvPr>
        </p:nvSpPr>
        <p:spPr>
          <a:xfrm>
            <a:off x="1270000" y="4267919"/>
            <a:ext cx="10464800" cy="1217762"/>
          </a:xfrm>
          <a:prstGeom prst="rect">
            <a:avLst/>
          </a:prstGeom>
        </p:spPr>
        <p:txBody>
          <a:bodyPr anchor="t"/>
          <a:lstStyle>
            <a:lvl1pPr algn="ctr">
              <a:defRPr sz="6000">
                <a:latin typeface="+mn-lt"/>
                <a:ea typeface="+mn-ea"/>
                <a:cs typeface="+mn-cs"/>
                <a:sym typeface="Avenir Heavy"/>
              </a:defRPr>
            </a:lvl1pPr>
          </a:lstStyle>
          <a:p>
            <a:r>
              <a:t>Title Text</a:t>
            </a:r>
          </a:p>
        </p:txBody>
      </p:sp>
      <p:sp>
        <p:nvSpPr>
          <p:cNvPr id="29" name="Slide Number"/>
          <p:cNvSpPr txBox="1">
            <a:spLocks noGrp="1"/>
          </p:cNvSpPr>
          <p:nvPr>
            <p:ph type="sldNum" sz="quarter" idx="2"/>
          </p:nvPr>
        </p:nvSpPr>
        <p:spPr>
          <a:xfrm>
            <a:off x="12445999"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36" name="Title Text"/>
          <p:cNvSpPr txBox="1">
            <a:spLocks noGrp="1"/>
          </p:cNvSpPr>
          <p:nvPr>
            <p:ph type="body" sz="quarter" idx="21"/>
          </p:nvPr>
        </p:nvSpPr>
        <p:spPr>
          <a:xfrm>
            <a:off x="254000" y="50800"/>
            <a:ext cx="11099800" cy="1016596"/>
          </a:xfrm>
          <a:prstGeom prst="rect">
            <a:avLst/>
          </a:prstGeom>
        </p:spPr>
        <p:txBody>
          <a:bodyPr/>
          <a:lstStyle>
            <a:lvl1pPr marL="0" indent="0">
              <a:spcBef>
                <a:spcPts val="0"/>
              </a:spcBef>
              <a:buSzTx/>
              <a:buNone/>
              <a:defRPr sz="5000"/>
            </a:lvl1pPr>
          </a:lstStyle>
          <a:p>
            <a:r>
              <a:t>Title Text</a:t>
            </a:r>
          </a:p>
        </p:txBody>
      </p:sp>
      <p:sp>
        <p:nvSpPr>
          <p:cNvPr id="37" name="Slide Number"/>
          <p:cNvSpPr txBox="1">
            <a:spLocks noGrp="1"/>
          </p:cNvSpPr>
          <p:nvPr>
            <p:ph type="sldNum" sz="quarter" idx="2"/>
          </p:nvPr>
        </p:nvSpPr>
        <p:spPr>
          <a:xfrm>
            <a:off x="12445999"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Text">
    <p:spTree>
      <p:nvGrpSpPr>
        <p:cNvPr id="1" name=""/>
        <p:cNvGrpSpPr/>
        <p:nvPr/>
      </p:nvGrpSpPr>
      <p:grpSpPr>
        <a:xfrm>
          <a:off x="0" y="0"/>
          <a:ext cx="0" cy="0"/>
          <a:chOff x="0" y="0"/>
          <a:chExt cx="0" cy="0"/>
        </a:xfrm>
      </p:grpSpPr>
      <p:sp>
        <p:nvSpPr>
          <p:cNvPr id="44" name="Text"/>
          <p:cNvSpPr txBox="1">
            <a:spLocks noGrp="1"/>
          </p:cNvSpPr>
          <p:nvPr>
            <p:ph type="body" sz="quarter" idx="21"/>
          </p:nvPr>
        </p:nvSpPr>
        <p:spPr>
          <a:xfrm>
            <a:off x="1422400" y="1333500"/>
            <a:ext cx="10160000" cy="1562100"/>
          </a:xfrm>
          <a:prstGeom prst="rect">
            <a:avLst/>
          </a:prstGeom>
        </p:spPr>
        <p:txBody>
          <a:bodyPr anchor="t">
            <a:spAutoFit/>
          </a:bodyPr>
          <a:lstStyle>
            <a:lvl1pPr marL="0" indent="0">
              <a:buSzTx/>
              <a:buNone/>
            </a:lvl1pPr>
          </a:lstStyle>
          <a:p>
            <a:r>
              <a:t>Text</a:t>
            </a:r>
          </a:p>
        </p:txBody>
      </p:sp>
      <p:sp>
        <p:nvSpPr>
          <p:cNvPr id="45" name="Title Text"/>
          <p:cNvSpPr txBox="1">
            <a:spLocks noGrp="1"/>
          </p:cNvSpPr>
          <p:nvPr>
            <p:ph type="body" sz="quarter" idx="22"/>
          </p:nvPr>
        </p:nvSpPr>
        <p:spPr>
          <a:xfrm>
            <a:off x="254000" y="50800"/>
            <a:ext cx="11099800" cy="1016596"/>
          </a:xfrm>
          <a:prstGeom prst="rect">
            <a:avLst/>
          </a:prstGeom>
        </p:spPr>
        <p:txBody>
          <a:bodyPr/>
          <a:lstStyle>
            <a:lvl1pPr marL="0" indent="0">
              <a:spcBef>
                <a:spcPts val="0"/>
              </a:spcBef>
              <a:buSzTx/>
              <a:buNone/>
              <a:defRPr sz="5000"/>
            </a:lvl1pPr>
          </a:lstStyle>
          <a:p>
            <a:r>
              <a:t>Title Text</a:t>
            </a:r>
          </a:p>
        </p:txBody>
      </p:sp>
      <p:sp>
        <p:nvSpPr>
          <p:cNvPr id="46" name="Slide Number"/>
          <p:cNvSpPr txBox="1">
            <a:spLocks noGrp="1"/>
          </p:cNvSpPr>
          <p:nvPr>
            <p:ph type="sldNum" sz="quarter" idx="2"/>
          </p:nvPr>
        </p:nvSpPr>
        <p:spPr>
          <a:xfrm>
            <a:off x="12445999"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text, figure">
    <p:spTree>
      <p:nvGrpSpPr>
        <p:cNvPr id="1" name=""/>
        <p:cNvGrpSpPr/>
        <p:nvPr/>
      </p:nvGrpSpPr>
      <p:grpSpPr>
        <a:xfrm>
          <a:off x="0" y="0"/>
          <a:ext cx="0" cy="0"/>
          <a:chOff x="0" y="0"/>
          <a:chExt cx="0" cy="0"/>
        </a:xfrm>
      </p:grpSpPr>
      <p:sp>
        <p:nvSpPr>
          <p:cNvPr id="53" name="Text"/>
          <p:cNvSpPr txBox="1">
            <a:spLocks noGrp="1"/>
          </p:cNvSpPr>
          <p:nvPr>
            <p:ph type="body" sz="quarter" idx="21"/>
          </p:nvPr>
        </p:nvSpPr>
        <p:spPr>
          <a:xfrm>
            <a:off x="390177" y="1333500"/>
            <a:ext cx="5895431" cy="1562100"/>
          </a:xfrm>
          <a:prstGeom prst="rect">
            <a:avLst/>
          </a:prstGeom>
        </p:spPr>
        <p:txBody>
          <a:bodyPr anchor="t">
            <a:spAutoFit/>
          </a:bodyPr>
          <a:lstStyle>
            <a:lvl1pPr marL="0" indent="0">
              <a:buSzTx/>
              <a:buNone/>
            </a:lvl1pPr>
          </a:lstStyle>
          <a:p>
            <a:r>
              <a:t>Text</a:t>
            </a:r>
          </a:p>
        </p:txBody>
      </p:sp>
      <p:sp>
        <p:nvSpPr>
          <p:cNvPr id="54" name="Title Text"/>
          <p:cNvSpPr txBox="1">
            <a:spLocks noGrp="1"/>
          </p:cNvSpPr>
          <p:nvPr>
            <p:ph type="body" sz="quarter" idx="22"/>
          </p:nvPr>
        </p:nvSpPr>
        <p:spPr>
          <a:xfrm>
            <a:off x="254000" y="50800"/>
            <a:ext cx="11099800" cy="1016596"/>
          </a:xfrm>
          <a:prstGeom prst="rect">
            <a:avLst/>
          </a:prstGeom>
        </p:spPr>
        <p:txBody>
          <a:bodyPr/>
          <a:lstStyle>
            <a:lvl1pPr marL="0" indent="0">
              <a:spcBef>
                <a:spcPts val="0"/>
              </a:spcBef>
              <a:buSzTx/>
              <a:buNone/>
              <a:defRPr sz="5000"/>
            </a:lvl1pPr>
          </a:lstStyle>
          <a:p>
            <a:r>
              <a:t>Title Text</a:t>
            </a:r>
          </a:p>
        </p:txBody>
      </p:sp>
      <p:sp>
        <p:nvSpPr>
          <p:cNvPr id="55" name="Slide Number"/>
          <p:cNvSpPr txBox="1">
            <a:spLocks noGrp="1"/>
          </p:cNvSpPr>
          <p:nvPr>
            <p:ph type="sldNum" sz="quarter" idx="2"/>
          </p:nvPr>
        </p:nvSpPr>
        <p:spPr>
          <a:xfrm>
            <a:off x="12445999"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 figure">
    <p:spTree>
      <p:nvGrpSpPr>
        <p:cNvPr id="1" name=""/>
        <p:cNvGrpSpPr/>
        <p:nvPr/>
      </p:nvGrpSpPr>
      <p:grpSpPr>
        <a:xfrm>
          <a:off x="0" y="0"/>
          <a:ext cx="0" cy="0"/>
          <a:chOff x="0" y="0"/>
          <a:chExt cx="0" cy="0"/>
        </a:xfrm>
      </p:grpSpPr>
      <p:sp>
        <p:nvSpPr>
          <p:cNvPr id="62" name="Text"/>
          <p:cNvSpPr txBox="1">
            <a:spLocks noGrp="1"/>
          </p:cNvSpPr>
          <p:nvPr>
            <p:ph type="body" sz="quarter" idx="21"/>
          </p:nvPr>
        </p:nvSpPr>
        <p:spPr>
          <a:xfrm>
            <a:off x="390177" y="1333500"/>
            <a:ext cx="5895431" cy="1562100"/>
          </a:xfrm>
          <a:prstGeom prst="rect">
            <a:avLst/>
          </a:prstGeom>
        </p:spPr>
        <p:txBody>
          <a:bodyPr anchor="t">
            <a:spAutoFit/>
          </a:bodyPr>
          <a:lstStyle>
            <a:lvl1pPr marL="381000" indent="-381000">
              <a:buSzPct val="100000"/>
            </a:lvl1pPr>
          </a:lstStyle>
          <a:p>
            <a:r>
              <a:t>Text</a:t>
            </a:r>
          </a:p>
        </p:txBody>
      </p:sp>
      <p:sp>
        <p:nvSpPr>
          <p:cNvPr id="63" name="Title Text"/>
          <p:cNvSpPr txBox="1">
            <a:spLocks noGrp="1"/>
          </p:cNvSpPr>
          <p:nvPr>
            <p:ph type="body" sz="quarter" idx="22"/>
          </p:nvPr>
        </p:nvSpPr>
        <p:spPr>
          <a:xfrm>
            <a:off x="254000" y="50800"/>
            <a:ext cx="11099800" cy="1016596"/>
          </a:xfrm>
          <a:prstGeom prst="rect">
            <a:avLst/>
          </a:prstGeom>
        </p:spPr>
        <p:txBody>
          <a:bodyPr/>
          <a:lstStyle>
            <a:lvl1pPr marL="0" indent="0">
              <a:spcBef>
                <a:spcPts val="0"/>
              </a:spcBef>
              <a:buSzTx/>
              <a:buNone/>
              <a:defRPr sz="5000"/>
            </a:lvl1pPr>
          </a:lstStyle>
          <a:p>
            <a:r>
              <a:t>Title Text</a:t>
            </a:r>
          </a:p>
        </p:txBody>
      </p:sp>
      <p:sp>
        <p:nvSpPr>
          <p:cNvPr id="64" name="Slide Number"/>
          <p:cNvSpPr txBox="1">
            <a:spLocks noGrp="1"/>
          </p:cNvSpPr>
          <p:nvPr>
            <p:ph type="sldNum" sz="quarter" idx="2"/>
          </p:nvPr>
        </p:nvSpPr>
        <p:spPr>
          <a:xfrm>
            <a:off x="12445999"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1" name="Body Level One…"/>
          <p:cNvSpPr txBox="1">
            <a:spLocks noGrp="1"/>
          </p:cNvSpPr>
          <p:nvPr>
            <p:ph type="body" idx="1"/>
          </p:nvPr>
        </p:nvSpPr>
        <p:spPr>
          <a:xfrm>
            <a:off x="1422400" y="1332160"/>
            <a:ext cx="10160000" cy="7719121"/>
          </a:xfrm>
          <a:prstGeom prst="rect">
            <a:avLst/>
          </a:prstGeom>
        </p:spPr>
        <p:txBody>
          <a:bodyPr anchor="t"/>
          <a:lstStyle>
            <a:lvl1pPr marL="444500" indent="-444500">
              <a:buSzPct val="100000"/>
            </a:lvl1pPr>
            <a:lvl2pPr>
              <a:buSzPct val="100000"/>
              <a:buChar char="-"/>
            </a:lvl2pPr>
            <a:lvl3pPr>
              <a:buSzPct val="100000"/>
              <a:buChar char="-"/>
            </a:lvl3pPr>
            <a:lvl4pPr>
              <a:buSzPct val="100000"/>
              <a:buChar char="-"/>
            </a:lvl4pPr>
            <a:lvl5pPr>
              <a:buSzPct val="100000"/>
              <a:buChar char="-"/>
            </a:lvl5pPr>
          </a:lstStyle>
          <a:p>
            <a:r>
              <a:t>Body Level One</a:t>
            </a:r>
          </a:p>
          <a:p>
            <a:pPr lvl="1"/>
            <a:r>
              <a:t>Body Level Two</a:t>
            </a:r>
          </a:p>
          <a:p>
            <a:pPr lvl="2"/>
            <a:r>
              <a:t>Body Level Three</a:t>
            </a:r>
          </a:p>
          <a:p>
            <a:pPr lvl="3"/>
            <a:r>
              <a:t>Body Level Four</a:t>
            </a:r>
          </a:p>
          <a:p>
            <a:pPr lvl="4"/>
            <a:r>
              <a:t>Body Level Five</a:t>
            </a:r>
          </a:p>
        </p:txBody>
      </p:sp>
      <p:sp>
        <p:nvSpPr>
          <p:cNvPr id="72" name="Title Text"/>
          <p:cNvSpPr txBox="1">
            <a:spLocks noGrp="1"/>
          </p:cNvSpPr>
          <p:nvPr>
            <p:ph type="body" sz="quarter" idx="21"/>
          </p:nvPr>
        </p:nvSpPr>
        <p:spPr>
          <a:xfrm>
            <a:off x="254000" y="50800"/>
            <a:ext cx="11099800" cy="1016596"/>
          </a:xfrm>
          <a:prstGeom prst="rect">
            <a:avLst/>
          </a:prstGeom>
        </p:spPr>
        <p:txBody>
          <a:bodyPr/>
          <a:lstStyle>
            <a:lvl1pPr marL="0" indent="0">
              <a:spcBef>
                <a:spcPts val="0"/>
              </a:spcBef>
              <a:buSzTx/>
              <a:buNone/>
              <a:defRPr sz="5000"/>
            </a:lvl1pPr>
          </a:lstStyle>
          <a:p>
            <a:r>
              <a:t>Title Text</a:t>
            </a:r>
          </a:p>
        </p:txBody>
      </p:sp>
      <p:sp>
        <p:nvSpPr>
          <p:cNvPr id="73" name="Slide Number"/>
          <p:cNvSpPr txBox="1">
            <a:spLocks noGrp="1"/>
          </p:cNvSpPr>
          <p:nvPr>
            <p:ph type="sldNum" sz="quarter" idx="2"/>
          </p:nvPr>
        </p:nvSpPr>
        <p:spPr>
          <a:xfrm>
            <a:off x="12445999"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2 figures">
    <p:spTree>
      <p:nvGrpSpPr>
        <p:cNvPr id="1" name=""/>
        <p:cNvGrpSpPr/>
        <p:nvPr/>
      </p:nvGrpSpPr>
      <p:grpSpPr>
        <a:xfrm>
          <a:off x="0" y="0"/>
          <a:ext cx="0" cy="0"/>
          <a:chOff x="0" y="0"/>
          <a:chExt cx="0" cy="0"/>
        </a:xfrm>
      </p:grpSpPr>
      <p:sp>
        <p:nvSpPr>
          <p:cNvPr id="80" name="Image"/>
          <p:cNvSpPr>
            <a:spLocks noGrp="1"/>
          </p:cNvSpPr>
          <p:nvPr>
            <p:ph type="pic" sz="half" idx="21"/>
          </p:nvPr>
        </p:nvSpPr>
        <p:spPr>
          <a:xfrm>
            <a:off x="6779728" y="1343322"/>
            <a:ext cx="6210211" cy="4143377"/>
          </a:xfrm>
          <a:prstGeom prst="rect">
            <a:avLst/>
          </a:prstGeom>
        </p:spPr>
        <p:txBody>
          <a:bodyPr lIns="91439" tIns="45719" rIns="91439" bIns="45719" anchor="t">
            <a:noAutofit/>
          </a:bodyPr>
          <a:lstStyle/>
          <a:p>
            <a:endParaRPr/>
          </a:p>
        </p:txBody>
      </p:sp>
      <p:sp>
        <p:nvSpPr>
          <p:cNvPr id="81" name="Image"/>
          <p:cNvSpPr>
            <a:spLocks noGrp="1"/>
          </p:cNvSpPr>
          <p:nvPr>
            <p:ph type="pic" sz="half" idx="22"/>
          </p:nvPr>
        </p:nvSpPr>
        <p:spPr>
          <a:xfrm>
            <a:off x="6779728" y="5508922"/>
            <a:ext cx="6210211" cy="4143377"/>
          </a:xfrm>
          <a:prstGeom prst="rect">
            <a:avLst/>
          </a:prstGeom>
        </p:spPr>
        <p:txBody>
          <a:bodyPr lIns="91439" tIns="45719" rIns="91439" bIns="45719" anchor="t">
            <a:noAutofit/>
          </a:bodyPr>
          <a:lstStyle/>
          <a:p>
            <a:endParaRPr/>
          </a:p>
        </p:txBody>
      </p:sp>
      <p:sp>
        <p:nvSpPr>
          <p:cNvPr id="82" name="Body Level One…"/>
          <p:cNvSpPr txBox="1">
            <a:spLocks noGrp="1"/>
          </p:cNvSpPr>
          <p:nvPr>
            <p:ph type="body" sz="half" idx="23"/>
          </p:nvPr>
        </p:nvSpPr>
        <p:spPr>
          <a:xfrm>
            <a:off x="420538" y="1332160"/>
            <a:ext cx="6482359" cy="4086325"/>
          </a:xfrm>
          <a:prstGeom prst="rect">
            <a:avLst/>
          </a:prstGeom>
        </p:spPr>
        <p:txBody>
          <a:bodyPr anchor="t"/>
          <a:lstStyle>
            <a:lvl1pPr marL="444500" indent="-444500">
              <a:buSzPct val="100000"/>
            </a:lvl1pPr>
            <a:lvl2pPr>
              <a:buSzPct val="100000"/>
              <a:buChar char="-"/>
            </a:lvl2pPr>
            <a:lvl3pPr>
              <a:buSzPct val="100000"/>
              <a:buChar char="-"/>
            </a:lvl3pPr>
            <a:lvl4pPr>
              <a:buSzPct val="100000"/>
              <a:buChar char="-"/>
            </a:lvl4pPr>
            <a:lvl5pPr>
              <a:buSzPct val="100000"/>
              <a:buChar char="-"/>
            </a:lvl5pPr>
          </a:lstStyle>
          <a:p>
            <a:r>
              <a:t>Body Level One</a:t>
            </a:r>
          </a:p>
          <a:p>
            <a:pPr lvl="1"/>
            <a:r>
              <a:t>Body Level Two</a:t>
            </a:r>
          </a:p>
          <a:p>
            <a:pPr lvl="2"/>
            <a:r>
              <a:t>Body Level Three</a:t>
            </a:r>
          </a:p>
          <a:p>
            <a:pPr lvl="3"/>
            <a:r>
              <a:t>Body Level Four</a:t>
            </a:r>
          </a:p>
          <a:p>
            <a:pPr lvl="4"/>
            <a:r>
              <a:t>Body Level Five</a:t>
            </a:r>
          </a:p>
        </p:txBody>
      </p:sp>
      <p:sp>
        <p:nvSpPr>
          <p:cNvPr id="83" name="Body Level One…"/>
          <p:cNvSpPr txBox="1">
            <a:spLocks noGrp="1"/>
          </p:cNvSpPr>
          <p:nvPr>
            <p:ph type="body" sz="half" idx="24"/>
          </p:nvPr>
        </p:nvSpPr>
        <p:spPr>
          <a:xfrm>
            <a:off x="420538" y="5497760"/>
            <a:ext cx="6482359" cy="4086325"/>
          </a:xfrm>
          <a:prstGeom prst="rect">
            <a:avLst/>
          </a:prstGeom>
        </p:spPr>
        <p:txBody>
          <a:bodyPr anchor="t"/>
          <a:lstStyle>
            <a:lvl1pPr marL="444500" indent="-444500">
              <a:buSzPct val="100000"/>
            </a:lvl1pPr>
            <a:lvl2pPr>
              <a:buSzPct val="100000"/>
              <a:buChar char="-"/>
            </a:lvl2pPr>
            <a:lvl3pPr>
              <a:buSzPct val="100000"/>
              <a:buChar char="-"/>
            </a:lvl3pPr>
            <a:lvl4pPr>
              <a:buSzPct val="100000"/>
              <a:buChar char="-"/>
            </a:lvl4pPr>
            <a:lvl5pPr>
              <a:buSzPct val="100000"/>
              <a:buChar char="-"/>
            </a:lvl5pPr>
          </a:lstStyle>
          <a:p>
            <a:r>
              <a:t>Body Level One</a:t>
            </a:r>
          </a:p>
          <a:p>
            <a:pPr lvl="1"/>
            <a:r>
              <a:t>Body Level Two</a:t>
            </a:r>
          </a:p>
          <a:p>
            <a:pPr lvl="2"/>
            <a:r>
              <a:t>Body Level Three</a:t>
            </a:r>
          </a:p>
          <a:p>
            <a:pPr lvl="3"/>
            <a:r>
              <a:t>Body Level Four</a:t>
            </a:r>
          </a:p>
          <a:p>
            <a:pPr lvl="4"/>
            <a:r>
              <a:t>Body Level Five</a:t>
            </a:r>
          </a:p>
        </p:txBody>
      </p:sp>
      <p:sp>
        <p:nvSpPr>
          <p:cNvPr id="84" name="Title Text"/>
          <p:cNvSpPr txBox="1">
            <a:spLocks noGrp="1"/>
          </p:cNvSpPr>
          <p:nvPr>
            <p:ph type="body" sz="quarter" idx="25"/>
          </p:nvPr>
        </p:nvSpPr>
        <p:spPr>
          <a:xfrm>
            <a:off x="254000" y="50800"/>
            <a:ext cx="11099800" cy="1016596"/>
          </a:xfrm>
          <a:prstGeom prst="rect">
            <a:avLst/>
          </a:prstGeom>
        </p:spPr>
        <p:txBody>
          <a:bodyPr/>
          <a:lstStyle>
            <a:lvl1pPr marL="0" indent="0">
              <a:spcBef>
                <a:spcPts val="0"/>
              </a:spcBef>
              <a:buSzTx/>
              <a:buNone/>
              <a:defRPr sz="5000"/>
            </a:lvl1pPr>
          </a:lstStyle>
          <a:p>
            <a:r>
              <a:t>Title Text</a:t>
            </a:r>
          </a:p>
        </p:txBody>
      </p:sp>
      <p:sp>
        <p:nvSpPr>
          <p:cNvPr id="85" name="Slide Number"/>
          <p:cNvSpPr txBox="1">
            <a:spLocks noGrp="1"/>
          </p:cNvSpPr>
          <p:nvPr>
            <p:ph type="sldNum" sz="quarter" idx="2"/>
          </p:nvPr>
        </p:nvSpPr>
        <p:spPr>
          <a:xfrm>
            <a:off x="6045775" y="9296400"/>
            <a:ext cx="453239" cy="520700"/>
          </a:xfrm>
          <a:prstGeom prst="rect">
            <a:avLst/>
          </a:prstGeom>
        </p:spPr>
        <p:txBody>
          <a:bodyPr/>
          <a:lstStyle/>
          <a:p>
            <a:fld id="{86CB4B4D-7CA3-9044-876B-883B54F8677D}"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2446185" y="9296400"/>
            <a:ext cx="453239" cy="520700"/>
          </a:xfrm>
          <a:prstGeom prst="rect">
            <a:avLst/>
          </a:prstGeom>
          <a:ln w="12700">
            <a:miter lim="400000"/>
          </a:ln>
        </p:spPr>
        <p:txBody>
          <a:bodyPr wrap="none" lIns="50800" tIns="50800" rIns="50800" bIns="50800">
            <a:spAutoFit/>
          </a:bodyPr>
          <a:lstStyle>
            <a:lvl1pPr algn="r">
              <a:defRPr sz="2400"/>
            </a:lvl1pPr>
          </a:lstStyle>
          <a:p>
            <a:fld id="{86CB4B4D-7CA3-9044-876B-883B54F8677D}" type="slidenum">
              <a:t>‹#›</a:t>
            </a:fld>
            <a:endParaRPr/>
          </a:p>
        </p:txBody>
      </p:sp>
      <p:sp>
        <p:nvSpPr>
          <p:cNvPr id="3"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marL="0" marR="0" indent="0" algn="l" defTabSz="584200" rtl="0" latinLnBrk="0">
        <a:lnSpc>
          <a:spcPct val="100000"/>
        </a:lnSpc>
        <a:spcBef>
          <a:spcPts val="0"/>
        </a:spcBef>
        <a:spcAft>
          <a:spcPts val="0"/>
        </a:spcAft>
        <a:buClrTx/>
        <a:buSzTx/>
        <a:buFontTx/>
        <a:buNone/>
        <a:tabLst/>
        <a:defRPr sz="5000" b="0" i="0" u="none" strike="noStrike" cap="none" spc="0" baseline="0">
          <a:solidFill>
            <a:srgbClr val="000000"/>
          </a:solidFill>
          <a:uFillTx/>
          <a:latin typeface="+mj-lt"/>
          <a:ea typeface="+mj-ea"/>
          <a:cs typeface="+mj-cs"/>
          <a:sym typeface="Avenir Book"/>
        </a:defRPr>
      </a:lvl1pPr>
      <a:lvl2pPr marL="0" marR="0" indent="0" algn="l" defTabSz="584200" rtl="0" latinLnBrk="0">
        <a:lnSpc>
          <a:spcPct val="100000"/>
        </a:lnSpc>
        <a:spcBef>
          <a:spcPts val="0"/>
        </a:spcBef>
        <a:spcAft>
          <a:spcPts val="0"/>
        </a:spcAft>
        <a:buClrTx/>
        <a:buSzTx/>
        <a:buFontTx/>
        <a:buNone/>
        <a:tabLst/>
        <a:defRPr sz="5000" b="0" i="0" u="none" strike="noStrike" cap="none" spc="0" baseline="0">
          <a:solidFill>
            <a:srgbClr val="000000"/>
          </a:solidFill>
          <a:uFillTx/>
          <a:latin typeface="+mj-lt"/>
          <a:ea typeface="+mj-ea"/>
          <a:cs typeface="+mj-cs"/>
          <a:sym typeface="Avenir Book"/>
        </a:defRPr>
      </a:lvl2pPr>
      <a:lvl3pPr marL="0" marR="0" indent="0" algn="l" defTabSz="584200" rtl="0" latinLnBrk="0">
        <a:lnSpc>
          <a:spcPct val="100000"/>
        </a:lnSpc>
        <a:spcBef>
          <a:spcPts val="0"/>
        </a:spcBef>
        <a:spcAft>
          <a:spcPts val="0"/>
        </a:spcAft>
        <a:buClrTx/>
        <a:buSzTx/>
        <a:buFontTx/>
        <a:buNone/>
        <a:tabLst/>
        <a:defRPr sz="5000" b="0" i="0" u="none" strike="noStrike" cap="none" spc="0" baseline="0">
          <a:solidFill>
            <a:srgbClr val="000000"/>
          </a:solidFill>
          <a:uFillTx/>
          <a:latin typeface="+mj-lt"/>
          <a:ea typeface="+mj-ea"/>
          <a:cs typeface="+mj-cs"/>
          <a:sym typeface="Avenir Book"/>
        </a:defRPr>
      </a:lvl3pPr>
      <a:lvl4pPr marL="0" marR="0" indent="0" algn="l" defTabSz="584200" rtl="0" latinLnBrk="0">
        <a:lnSpc>
          <a:spcPct val="100000"/>
        </a:lnSpc>
        <a:spcBef>
          <a:spcPts val="0"/>
        </a:spcBef>
        <a:spcAft>
          <a:spcPts val="0"/>
        </a:spcAft>
        <a:buClrTx/>
        <a:buSzTx/>
        <a:buFontTx/>
        <a:buNone/>
        <a:tabLst/>
        <a:defRPr sz="5000" b="0" i="0" u="none" strike="noStrike" cap="none" spc="0" baseline="0">
          <a:solidFill>
            <a:srgbClr val="000000"/>
          </a:solidFill>
          <a:uFillTx/>
          <a:latin typeface="+mj-lt"/>
          <a:ea typeface="+mj-ea"/>
          <a:cs typeface="+mj-cs"/>
          <a:sym typeface="Avenir Book"/>
        </a:defRPr>
      </a:lvl4pPr>
      <a:lvl5pPr marL="0" marR="0" indent="0" algn="l" defTabSz="584200" rtl="0" latinLnBrk="0">
        <a:lnSpc>
          <a:spcPct val="100000"/>
        </a:lnSpc>
        <a:spcBef>
          <a:spcPts val="0"/>
        </a:spcBef>
        <a:spcAft>
          <a:spcPts val="0"/>
        </a:spcAft>
        <a:buClrTx/>
        <a:buSzTx/>
        <a:buFontTx/>
        <a:buNone/>
        <a:tabLst/>
        <a:defRPr sz="5000" b="0" i="0" u="none" strike="noStrike" cap="none" spc="0" baseline="0">
          <a:solidFill>
            <a:srgbClr val="000000"/>
          </a:solidFill>
          <a:uFillTx/>
          <a:latin typeface="+mj-lt"/>
          <a:ea typeface="+mj-ea"/>
          <a:cs typeface="+mj-cs"/>
          <a:sym typeface="Avenir Book"/>
        </a:defRPr>
      </a:lvl5pPr>
      <a:lvl6pPr marL="0" marR="0" indent="0" algn="l" defTabSz="584200" rtl="0" latinLnBrk="0">
        <a:lnSpc>
          <a:spcPct val="100000"/>
        </a:lnSpc>
        <a:spcBef>
          <a:spcPts val="0"/>
        </a:spcBef>
        <a:spcAft>
          <a:spcPts val="0"/>
        </a:spcAft>
        <a:buClrTx/>
        <a:buSzTx/>
        <a:buFontTx/>
        <a:buNone/>
        <a:tabLst/>
        <a:defRPr sz="5000" b="0" i="0" u="none" strike="noStrike" cap="none" spc="0" baseline="0">
          <a:solidFill>
            <a:srgbClr val="000000"/>
          </a:solidFill>
          <a:uFillTx/>
          <a:latin typeface="+mj-lt"/>
          <a:ea typeface="+mj-ea"/>
          <a:cs typeface="+mj-cs"/>
          <a:sym typeface="Avenir Book"/>
        </a:defRPr>
      </a:lvl6pPr>
      <a:lvl7pPr marL="0" marR="0" indent="0" algn="l" defTabSz="584200" rtl="0" latinLnBrk="0">
        <a:lnSpc>
          <a:spcPct val="100000"/>
        </a:lnSpc>
        <a:spcBef>
          <a:spcPts val="0"/>
        </a:spcBef>
        <a:spcAft>
          <a:spcPts val="0"/>
        </a:spcAft>
        <a:buClrTx/>
        <a:buSzTx/>
        <a:buFontTx/>
        <a:buNone/>
        <a:tabLst/>
        <a:defRPr sz="5000" b="0" i="0" u="none" strike="noStrike" cap="none" spc="0" baseline="0">
          <a:solidFill>
            <a:srgbClr val="000000"/>
          </a:solidFill>
          <a:uFillTx/>
          <a:latin typeface="+mj-lt"/>
          <a:ea typeface="+mj-ea"/>
          <a:cs typeface="+mj-cs"/>
          <a:sym typeface="Avenir Book"/>
        </a:defRPr>
      </a:lvl7pPr>
      <a:lvl8pPr marL="0" marR="0" indent="0" algn="l" defTabSz="584200" rtl="0" latinLnBrk="0">
        <a:lnSpc>
          <a:spcPct val="100000"/>
        </a:lnSpc>
        <a:spcBef>
          <a:spcPts val="0"/>
        </a:spcBef>
        <a:spcAft>
          <a:spcPts val="0"/>
        </a:spcAft>
        <a:buClrTx/>
        <a:buSzTx/>
        <a:buFontTx/>
        <a:buNone/>
        <a:tabLst/>
        <a:defRPr sz="5000" b="0" i="0" u="none" strike="noStrike" cap="none" spc="0" baseline="0">
          <a:solidFill>
            <a:srgbClr val="000000"/>
          </a:solidFill>
          <a:uFillTx/>
          <a:latin typeface="+mj-lt"/>
          <a:ea typeface="+mj-ea"/>
          <a:cs typeface="+mj-cs"/>
          <a:sym typeface="Avenir Book"/>
        </a:defRPr>
      </a:lvl8pPr>
      <a:lvl9pPr marL="0" marR="0" indent="0" algn="l" defTabSz="584200" rtl="0" latinLnBrk="0">
        <a:lnSpc>
          <a:spcPct val="100000"/>
        </a:lnSpc>
        <a:spcBef>
          <a:spcPts val="0"/>
        </a:spcBef>
        <a:spcAft>
          <a:spcPts val="0"/>
        </a:spcAft>
        <a:buClrTx/>
        <a:buSzTx/>
        <a:buFontTx/>
        <a:buNone/>
        <a:tabLst/>
        <a:defRPr sz="5000" b="0" i="0" u="none" strike="noStrike" cap="none" spc="0" baseline="0">
          <a:solidFill>
            <a:srgbClr val="000000"/>
          </a:solidFill>
          <a:uFillTx/>
          <a:latin typeface="+mj-lt"/>
          <a:ea typeface="+mj-ea"/>
          <a:cs typeface="+mj-cs"/>
          <a:sym typeface="Avenir Book"/>
        </a:defRPr>
      </a:lvl9pPr>
    </p:titleStyle>
    <p:bodyStyle>
      <a:lvl1pPr marL="500062" marR="0" indent="-500062" algn="l" defTabSz="584200" rtl="0" latinLnBrk="0">
        <a:lnSpc>
          <a:spcPct val="100000"/>
        </a:lnSpc>
        <a:spcBef>
          <a:spcPts val="1700"/>
        </a:spcBef>
        <a:spcAft>
          <a:spcPts val="0"/>
        </a:spcAft>
        <a:buClrTx/>
        <a:buSzPct val="145000"/>
        <a:buFontTx/>
        <a:buChar char="•"/>
        <a:tabLst/>
        <a:defRPr sz="3600" b="0" i="0" u="none" strike="noStrike" cap="none" spc="0" baseline="0">
          <a:solidFill>
            <a:srgbClr val="000000"/>
          </a:solidFill>
          <a:uFillTx/>
          <a:latin typeface="+mj-lt"/>
          <a:ea typeface="+mj-ea"/>
          <a:cs typeface="+mj-cs"/>
          <a:sym typeface="Avenir Book"/>
        </a:defRPr>
      </a:lvl1pPr>
      <a:lvl2pPr marL="944562" marR="0" indent="-500062" algn="l" defTabSz="584200" rtl="0" latinLnBrk="0">
        <a:lnSpc>
          <a:spcPct val="100000"/>
        </a:lnSpc>
        <a:spcBef>
          <a:spcPts val="1700"/>
        </a:spcBef>
        <a:spcAft>
          <a:spcPts val="0"/>
        </a:spcAft>
        <a:buClrTx/>
        <a:buSzPct val="145000"/>
        <a:buFontTx/>
        <a:buChar char="•"/>
        <a:tabLst/>
        <a:defRPr sz="3600" b="0" i="0" u="none" strike="noStrike" cap="none" spc="0" baseline="0">
          <a:solidFill>
            <a:srgbClr val="000000"/>
          </a:solidFill>
          <a:uFillTx/>
          <a:latin typeface="+mj-lt"/>
          <a:ea typeface="+mj-ea"/>
          <a:cs typeface="+mj-cs"/>
          <a:sym typeface="Avenir Book"/>
        </a:defRPr>
      </a:lvl2pPr>
      <a:lvl3pPr marL="1389062" marR="0" indent="-500062" algn="l" defTabSz="584200" rtl="0" latinLnBrk="0">
        <a:lnSpc>
          <a:spcPct val="100000"/>
        </a:lnSpc>
        <a:spcBef>
          <a:spcPts val="1700"/>
        </a:spcBef>
        <a:spcAft>
          <a:spcPts val="0"/>
        </a:spcAft>
        <a:buClrTx/>
        <a:buSzPct val="145000"/>
        <a:buFontTx/>
        <a:buChar char="•"/>
        <a:tabLst/>
        <a:defRPr sz="3600" b="0" i="0" u="none" strike="noStrike" cap="none" spc="0" baseline="0">
          <a:solidFill>
            <a:srgbClr val="000000"/>
          </a:solidFill>
          <a:uFillTx/>
          <a:latin typeface="+mj-lt"/>
          <a:ea typeface="+mj-ea"/>
          <a:cs typeface="+mj-cs"/>
          <a:sym typeface="Avenir Book"/>
        </a:defRPr>
      </a:lvl3pPr>
      <a:lvl4pPr marL="1833562" marR="0" indent="-500062" algn="l" defTabSz="584200" rtl="0" latinLnBrk="0">
        <a:lnSpc>
          <a:spcPct val="100000"/>
        </a:lnSpc>
        <a:spcBef>
          <a:spcPts val="1700"/>
        </a:spcBef>
        <a:spcAft>
          <a:spcPts val="0"/>
        </a:spcAft>
        <a:buClrTx/>
        <a:buSzPct val="145000"/>
        <a:buFontTx/>
        <a:buChar char="•"/>
        <a:tabLst/>
        <a:defRPr sz="3600" b="0" i="0" u="none" strike="noStrike" cap="none" spc="0" baseline="0">
          <a:solidFill>
            <a:srgbClr val="000000"/>
          </a:solidFill>
          <a:uFillTx/>
          <a:latin typeface="+mj-lt"/>
          <a:ea typeface="+mj-ea"/>
          <a:cs typeface="+mj-cs"/>
          <a:sym typeface="Avenir Book"/>
        </a:defRPr>
      </a:lvl4pPr>
      <a:lvl5pPr marL="2278062" marR="0" indent="-500062" algn="l" defTabSz="584200" rtl="0" latinLnBrk="0">
        <a:lnSpc>
          <a:spcPct val="100000"/>
        </a:lnSpc>
        <a:spcBef>
          <a:spcPts val="1700"/>
        </a:spcBef>
        <a:spcAft>
          <a:spcPts val="0"/>
        </a:spcAft>
        <a:buClrTx/>
        <a:buSzPct val="145000"/>
        <a:buFontTx/>
        <a:buChar char="•"/>
        <a:tabLst/>
        <a:defRPr sz="3600" b="0" i="0" u="none" strike="noStrike" cap="none" spc="0" baseline="0">
          <a:solidFill>
            <a:srgbClr val="000000"/>
          </a:solidFill>
          <a:uFillTx/>
          <a:latin typeface="+mj-lt"/>
          <a:ea typeface="+mj-ea"/>
          <a:cs typeface="+mj-cs"/>
          <a:sym typeface="Avenir Book"/>
        </a:defRPr>
      </a:lvl5pPr>
      <a:lvl6pPr marL="2722562" marR="0" indent="-500062" algn="l" defTabSz="584200" rtl="0" latinLnBrk="0">
        <a:lnSpc>
          <a:spcPct val="100000"/>
        </a:lnSpc>
        <a:spcBef>
          <a:spcPts val="1700"/>
        </a:spcBef>
        <a:spcAft>
          <a:spcPts val="0"/>
        </a:spcAft>
        <a:buClrTx/>
        <a:buSzPct val="145000"/>
        <a:buFontTx/>
        <a:buChar char="•"/>
        <a:tabLst/>
        <a:defRPr sz="3600" b="0" i="0" u="none" strike="noStrike" cap="none" spc="0" baseline="0">
          <a:solidFill>
            <a:srgbClr val="000000"/>
          </a:solidFill>
          <a:uFillTx/>
          <a:latin typeface="+mj-lt"/>
          <a:ea typeface="+mj-ea"/>
          <a:cs typeface="+mj-cs"/>
          <a:sym typeface="Avenir Book"/>
        </a:defRPr>
      </a:lvl6pPr>
      <a:lvl7pPr marL="3167062" marR="0" indent="-500062" algn="l" defTabSz="584200" rtl="0" latinLnBrk="0">
        <a:lnSpc>
          <a:spcPct val="100000"/>
        </a:lnSpc>
        <a:spcBef>
          <a:spcPts val="1700"/>
        </a:spcBef>
        <a:spcAft>
          <a:spcPts val="0"/>
        </a:spcAft>
        <a:buClrTx/>
        <a:buSzPct val="145000"/>
        <a:buFontTx/>
        <a:buChar char="•"/>
        <a:tabLst/>
        <a:defRPr sz="3600" b="0" i="0" u="none" strike="noStrike" cap="none" spc="0" baseline="0">
          <a:solidFill>
            <a:srgbClr val="000000"/>
          </a:solidFill>
          <a:uFillTx/>
          <a:latin typeface="+mj-lt"/>
          <a:ea typeface="+mj-ea"/>
          <a:cs typeface="+mj-cs"/>
          <a:sym typeface="Avenir Book"/>
        </a:defRPr>
      </a:lvl7pPr>
      <a:lvl8pPr marL="3611562" marR="0" indent="-500062" algn="l" defTabSz="584200" rtl="0" latinLnBrk="0">
        <a:lnSpc>
          <a:spcPct val="100000"/>
        </a:lnSpc>
        <a:spcBef>
          <a:spcPts val="1700"/>
        </a:spcBef>
        <a:spcAft>
          <a:spcPts val="0"/>
        </a:spcAft>
        <a:buClrTx/>
        <a:buSzPct val="145000"/>
        <a:buFontTx/>
        <a:buChar char="•"/>
        <a:tabLst/>
        <a:defRPr sz="3600" b="0" i="0" u="none" strike="noStrike" cap="none" spc="0" baseline="0">
          <a:solidFill>
            <a:srgbClr val="000000"/>
          </a:solidFill>
          <a:uFillTx/>
          <a:latin typeface="+mj-lt"/>
          <a:ea typeface="+mj-ea"/>
          <a:cs typeface="+mj-cs"/>
          <a:sym typeface="Avenir Book"/>
        </a:defRPr>
      </a:lvl8pPr>
      <a:lvl9pPr marL="4056062" marR="0" indent="-500062" algn="l" defTabSz="584200" rtl="0" latinLnBrk="0">
        <a:lnSpc>
          <a:spcPct val="100000"/>
        </a:lnSpc>
        <a:spcBef>
          <a:spcPts val="1700"/>
        </a:spcBef>
        <a:spcAft>
          <a:spcPts val="0"/>
        </a:spcAft>
        <a:buClrTx/>
        <a:buSzPct val="145000"/>
        <a:buFontTx/>
        <a:buChar char="•"/>
        <a:tabLst/>
        <a:defRPr sz="3600" b="0" i="0" u="none" strike="noStrike" cap="none" spc="0" baseline="0">
          <a:solidFill>
            <a:srgbClr val="000000"/>
          </a:solidFill>
          <a:uFillTx/>
          <a:latin typeface="+mj-lt"/>
          <a:ea typeface="+mj-ea"/>
          <a:cs typeface="+mj-cs"/>
          <a:sym typeface="Avenir Book"/>
        </a:defRPr>
      </a:lvl9pPr>
    </p:bodyStyle>
    <p:otherStyle>
      <a:lvl1pPr marL="0" marR="0" indent="0" algn="r" defTabSz="584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Book"/>
        </a:defRPr>
      </a:lvl1pPr>
      <a:lvl2pPr marL="0" marR="0" indent="228600" algn="r" defTabSz="584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Book"/>
        </a:defRPr>
      </a:lvl2pPr>
      <a:lvl3pPr marL="0" marR="0" indent="457200" algn="r" defTabSz="584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Book"/>
        </a:defRPr>
      </a:lvl3pPr>
      <a:lvl4pPr marL="0" marR="0" indent="685800" algn="r" defTabSz="584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Book"/>
        </a:defRPr>
      </a:lvl4pPr>
      <a:lvl5pPr marL="0" marR="0" indent="914400" algn="r" defTabSz="584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Book"/>
        </a:defRPr>
      </a:lvl5pPr>
      <a:lvl6pPr marL="0" marR="0" indent="1143000" algn="r" defTabSz="584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Book"/>
        </a:defRPr>
      </a:lvl6pPr>
      <a:lvl7pPr marL="0" marR="0" indent="1371600" algn="r" defTabSz="584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Book"/>
        </a:defRPr>
      </a:lvl7pPr>
      <a:lvl8pPr marL="0" marR="0" indent="1600200" algn="r" defTabSz="584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Book"/>
        </a:defRPr>
      </a:lvl8pPr>
      <a:lvl9pPr marL="0" marR="0" indent="1828800" algn="r" defTabSz="584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Boo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5.gif"/><Relationship Id="rId5" Type="http://schemas.openxmlformats.org/officeDocument/2006/relationships/image" Target="../media/image14.png"/><Relationship Id="rId4" Type="http://schemas.openxmlformats.org/officeDocument/2006/relationships/image" Target="../media/image13.ti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t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sych252/psych252slides" TargetMode="External"/><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hyperlink" Target="https://r4ds.had.co.nz/"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creativecommons.org/licenses/by-sa/2.0/deed.en" TargetMode="External"/><Relationship Id="rId2" Type="http://schemas.openxmlformats.org/officeDocument/2006/relationships/image" Target="../media/image21.jpeg"/><Relationship Id="rId1" Type="http://schemas.openxmlformats.org/officeDocument/2006/relationships/slideLayout" Target="../slideLayouts/slideLayout5.xml"/><Relationship Id="rId5" Type="http://schemas.openxmlformats.org/officeDocument/2006/relationships/hyperlink" Target="https://creativecommons.org/licenses/by/3.0/deed.en" TargetMode="Externa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allisonhorst.com/" TargetMode="External"/><Relationship Id="rId4" Type="http://schemas.openxmlformats.org/officeDocument/2006/relationships/hyperlink" Target="https://twitter.com/allison_hors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hyperlink" Target="https://bookdown.org/yihui/rmarkdown/"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5.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stanford.edu" TargetMode="External"/><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tinyurl.com/psych252datacamp24"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datacamp.com/community/blog/note-to-our-community" TargetMode="External"/><Relationship Id="rId3" Type="http://schemas.openxmlformats.org/officeDocument/2006/relationships/image" Target="../media/image47.png"/><Relationship Id="rId7" Type="http://schemas.openxmlformats.org/officeDocument/2006/relationships/hyperlink" Target="https://www.businessinsider.com/datacamp-ceo-jonathan-cornelissen-leave-sexual-misconduct-allegation-2019-4" TargetMode="External"/><Relationship Id="rId2"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hyperlink" Target="https://dnlmc.medium.com/dont-use-datacamp-ef04adcf1b7f"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Introduction"/>
          <p:cNvSpPr txBox="1">
            <a:spLocks noGrp="1"/>
          </p:cNvSpPr>
          <p:nvPr>
            <p:ph type="title"/>
          </p:nvPr>
        </p:nvSpPr>
        <p:spPr>
          <a:xfrm>
            <a:off x="1270000" y="660518"/>
            <a:ext cx="10464800" cy="1217762"/>
          </a:xfrm>
          <a:prstGeom prst="rect">
            <a:avLst/>
          </a:prstGeom>
        </p:spPr>
        <p:txBody>
          <a:bodyPr/>
          <a:lstStyle/>
          <a:p>
            <a:r>
              <a:t>Introduction</a:t>
            </a:r>
          </a:p>
        </p:txBody>
      </p:sp>
      <p:sp>
        <p:nvSpPr>
          <p:cNvPr id="175" name="01/21/2024"/>
          <p:cNvSpPr txBox="1">
            <a:spLocks noGrp="1"/>
          </p:cNvSpPr>
          <p:nvPr>
            <p:ph type="body" idx="22"/>
          </p:nvPr>
        </p:nvSpPr>
        <p:spPr>
          <a:xfrm>
            <a:off x="9797285" y="8902700"/>
            <a:ext cx="2690993" cy="723900"/>
          </a:xfrm>
          <a:prstGeom prst="rect">
            <a:avLst/>
          </a:prstGeom>
        </p:spPr>
        <p:txBody>
          <a:bodyPr/>
          <a:lstStyle/>
          <a:p>
            <a:r>
              <a:t>01/21/2024</a:t>
            </a:r>
          </a:p>
        </p:txBody>
      </p:sp>
      <p:sp>
        <p:nvSpPr>
          <p:cNvPr id="176" name="PSYCH 541: Advanced Psychological Statistics and Methods II"/>
          <p:cNvSpPr txBox="1"/>
          <p:nvPr/>
        </p:nvSpPr>
        <p:spPr>
          <a:xfrm>
            <a:off x="156863" y="75043"/>
            <a:ext cx="11491929"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lvl1pPr>
          </a:lstStyle>
          <a:p>
            <a:r>
              <a:t>PSY 541: Advanced Psychological Statistics and Methods II</a:t>
            </a:r>
          </a:p>
        </p:txBody>
      </p:sp>
      <p:sp>
        <p:nvSpPr>
          <p:cNvPr id="177" name="Slide Number"/>
          <p:cNvSpPr txBox="1">
            <a:spLocks noGrp="1"/>
          </p:cNvSpPr>
          <p:nvPr>
            <p:ph type="sldNum" sz="quarter" idx="2"/>
          </p:nvPr>
        </p:nvSpPr>
        <p:spPr>
          <a:xfrm>
            <a:off x="12615468" y="9296400"/>
            <a:ext cx="283770" cy="5207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pic>
        <p:nvPicPr>
          <p:cNvPr id="178" name="pasted-movie.png" descr="pasted-movie.png"/>
          <p:cNvPicPr>
            <a:picLocks noChangeAspect="1"/>
          </p:cNvPicPr>
          <p:nvPr/>
        </p:nvPicPr>
        <p:blipFill>
          <a:blip r:embed="rId2"/>
          <a:stretch>
            <a:fillRect/>
          </a:stretch>
        </p:blipFill>
        <p:spPr>
          <a:xfrm>
            <a:off x="3886825" y="1803457"/>
            <a:ext cx="5231150" cy="5231150"/>
          </a:xfrm>
          <a:prstGeom prst="rect">
            <a:avLst/>
          </a:prstGeom>
          <a:ln w="12700">
            <a:miter lim="400000"/>
          </a:ln>
          <a:effectLst>
            <a:outerShdw blurRad="63500" dist="25400" dir="5400000" rotWithShape="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Double-click to edit"/>
          <p:cNvSpPr txBox="1">
            <a:spLocks noGrp="1"/>
          </p:cNvSpPr>
          <p:nvPr>
            <p:ph type="title"/>
          </p:nvPr>
        </p:nvSpPr>
        <p:spPr>
          <a:prstGeom prst="rect">
            <a:avLst/>
          </a:prstGeom>
        </p:spPr>
        <p:txBody>
          <a:bodyPr/>
          <a:lstStyle/>
          <a:p>
            <a:endParaRPr/>
          </a:p>
        </p:txBody>
      </p:sp>
      <p:sp>
        <p:nvSpPr>
          <p:cNvPr id="2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Learning goals"/>
          <p:cNvSpPr txBox="1">
            <a:spLocks noGrp="1"/>
          </p:cNvSpPr>
          <p:nvPr>
            <p:ph type="body" idx="21"/>
          </p:nvPr>
        </p:nvSpPr>
        <p:spPr>
          <a:prstGeom prst="rect">
            <a:avLst/>
          </a:prstGeom>
        </p:spPr>
        <p:txBody>
          <a:bodyPr/>
          <a:lstStyle/>
          <a:p>
            <a:r>
              <a:t>Learning goals</a:t>
            </a:r>
          </a:p>
        </p:txBody>
      </p:sp>
      <p:sp>
        <p:nvSpPr>
          <p:cNvPr id="2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86" name="You will learn how to use R to ...…"/>
          <p:cNvSpPr txBox="1"/>
          <p:nvPr/>
        </p:nvSpPr>
        <p:spPr>
          <a:xfrm>
            <a:off x="635094" y="1780917"/>
            <a:ext cx="11810907" cy="6750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400"/>
            </a:pPr>
            <a:r>
              <a:rPr dirty="0"/>
              <a:t>You will learn how to </a:t>
            </a:r>
            <a:r>
              <a:rPr dirty="0">
                <a:latin typeface="+mn-lt"/>
                <a:ea typeface="+mn-ea"/>
                <a:cs typeface="+mn-cs"/>
                <a:sym typeface="Avenir Heavy"/>
              </a:rPr>
              <a:t>use R</a:t>
            </a:r>
            <a:r>
              <a:rPr dirty="0"/>
              <a:t> to ...</a:t>
            </a:r>
          </a:p>
          <a:p>
            <a:pPr lvl="1">
              <a:defRPr sz="2400"/>
            </a:pPr>
            <a:r>
              <a:rPr dirty="0"/>
              <a:t>- read, wrangle, simulate and analyze data </a:t>
            </a:r>
          </a:p>
          <a:p>
            <a:pPr lvl="1">
              <a:defRPr sz="2400"/>
            </a:pPr>
            <a:r>
              <a:rPr dirty="0"/>
              <a:t>- make publication-ready plots </a:t>
            </a:r>
          </a:p>
          <a:p>
            <a:pPr>
              <a:defRPr sz="2400"/>
            </a:pPr>
            <a:endParaRPr dirty="0"/>
          </a:p>
          <a:p>
            <a:pPr>
              <a:defRPr sz="2400"/>
            </a:pPr>
            <a:r>
              <a:rPr dirty="0"/>
              <a:t>Understand the philosophy behind null </a:t>
            </a:r>
            <a:r>
              <a:rPr dirty="0">
                <a:latin typeface="+mn-lt"/>
                <a:ea typeface="+mn-ea"/>
                <a:cs typeface="+mn-cs"/>
                <a:sym typeface="Avenir Heavy"/>
              </a:rPr>
              <a:t>hypothesis significance testing (NHST)</a:t>
            </a:r>
            <a:r>
              <a:rPr dirty="0"/>
              <a:t> and</a:t>
            </a:r>
            <a:r>
              <a:rPr lang="en-US" dirty="0"/>
              <a:t> maybe</a:t>
            </a:r>
            <a:r>
              <a:rPr dirty="0"/>
              <a:t> </a:t>
            </a:r>
            <a:r>
              <a:rPr dirty="0">
                <a:latin typeface="+mn-lt"/>
                <a:ea typeface="+mn-ea"/>
                <a:cs typeface="+mn-cs"/>
                <a:sym typeface="Avenir Heavy"/>
              </a:rPr>
              <a:t>Bayesian statistics </a:t>
            </a:r>
            <a:r>
              <a:rPr dirty="0"/>
              <a:t>through ...</a:t>
            </a:r>
          </a:p>
          <a:p>
            <a:pPr lvl="1">
              <a:defRPr sz="2400"/>
            </a:pPr>
            <a:r>
              <a:rPr dirty="0"/>
              <a:t>- running computer simulations and visualizing the results </a:t>
            </a:r>
          </a:p>
          <a:p>
            <a:pPr>
              <a:defRPr sz="2400"/>
            </a:pPr>
            <a:endParaRPr dirty="0"/>
          </a:p>
          <a:p>
            <a:pPr>
              <a:defRPr sz="2400"/>
            </a:pPr>
            <a:r>
              <a:rPr dirty="0"/>
              <a:t>Formulate </a:t>
            </a:r>
            <a:r>
              <a:rPr dirty="0">
                <a:latin typeface="+mn-lt"/>
                <a:ea typeface="+mn-ea"/>
                <a:cs typeface="+mn-cs"/>
                <a:sym typeface="Avenir Heavy"/>
              </a:rPr>
              <a:t>research questions as statistical models</a:t>
            </a:r>
            <a:r>
              <a:rPr dirty="0"/>
              <a:t> and ...</a:t>
            </a:r>
          </a:p>
          <a:p>
            <a:pPr lvl="1">
              <a:defRPr sz="2400"/>
            </a:pPr>
            <a:r>
              <a:rPr dirty="0"/>
              <a:t>- determine which models work best for different situations </a:t>
            </a:r>
          </a:p>
          <a:p>
            <a:pPr>
              <a:defRPr sz="2400"/>
            </a:pPr>
            <a:endParaRPr dirty="0"/>
          </a:p>
          <a:p>
            <a:pPr>
              <a:defRPr sz="2400"/>
            </a:pPr>
            <a:r>
              <a:rPr dirty="0">
                <a:latin typeface="+mn-lt"/>
                <a:ea typeface="+mn-ea"/>
                <a:cs typeface="+mn-cs"/>
                <a:sym typeface="Avenir Heavy"/>
              </a:rPr>
              <a:t>Communicate</a:t>
            </a:r>
            <a:r>
              <a:rPr dirty="0"/>
              <a:t> what you have learned about your data ...</a:t>
            </a:r>
          </a:p>
          <a:p>
            <a:pPr lvl="1">
              <a:defRPr sz="2400"/>
            </a:pPr>
            <a:r>
              <a:rPr dirty="0"/>
              <a:t>- in short presentations in class, showcasing your visualization and analysis </a:t>
            </a:r>
          </a:p>
          <a:p>
            <a:pPr lvl="1">
              <a:defRPr sz="2400"/>
            </a:pPr>
            <a:r>
              <a:rPr dirty="0"/>
              <a:t>- in written reports </a:t>
            </a:r>
          </a:p>
          <a:p>
            <a:pPr>
              <a:defRPr sz="2400"/>
            </a:pPr>
            <a:endParaRPr dirty="0"/>
          </a:p>
          <a:p>
            <a:pPr>
              <a:defRPr sz="2400"/>
            </a:pPr>
            <a:r>
              <a:rPr dirty="0"/>
              <a:t>Contribute to open and </a:t>
            </a:r>
            <a:r>
              <a:rPr dirty="0">
                <a:latin typeface="+mn-lt"/>
                <a:ea typeface="+mn-ea"/>
                <a:cs typeface="+mn-cs"/>
                <a:sym typeface="Avenir Heavy"/>
              </a:rPr>
              <a:t>reproducible science</a:t>
            </a:r>
            <a:r>
              <a:rPr dirty="0"/>
              <a:t> through ...</a:t>
            </a:r>
          </a:p>
          <a:p>
            <a:pPr lvl="1">
              <a:defRPr sz="2400"/>
            </a:pPr>
            <a:r>
              <a:rPr dirty="0"/>
              <a:t>- adopting good coding practices </a:t>
            </a:r>
          </a:p>
          <a:p>
            <a:pPr lvl="1">
              <a:defRPr sz="2400"/>
            </a:pPr>
            <a:r>
              <a:rPr dirty="0"/>
              <a:t>- sharing your data and research reports online </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6">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Use R!…"/>
          <p:cNvSpPr txBox="1">
            <a:spLocks noGrp="1"/>
          </p:cNvSpPr>
          <p:nvPr>
            <p:ph type="body" idx="1"/>
          </p:nvPr>
        </p:nvSpPr>
        <p:spPr>
          <a:xfrm>
            <a:off x="2781300" y="1169640"/>
            <a:ext cx="10160000" cy="8121998"/>
          </a:xfrm>
          <a:prstGeom prst="rect">
            <a:avLst/>
          </a:prstGeom>
        </p:spPr>
        <p:txBody>
          <a:bodyPr/>
          <a:lstStyle/>
          <a:p>
            <a:pPr marL="497840" indent="-497840" defTabSz="572516">
              <a:spcBef>
                <a:spcPts val="1600"/>
              </a:spcBef>
              <a:buAutoNum type="arabicPeriod"/>
              <a:defRPr sz="3528">
                <a:latin typeface="+mn-lt"/>
                <a:ea typeface="+mn-ea"/>
                <a:cs typeface="+mn-cs"/>
                <a:sym typeface="Avenir Heavy"/>
              </a:defRPr>
            </a:pPr>
            <a:r>
              <a:rPr dirty="0"/>
              <a:t>Use R!</a:t>
            </a:r>
          </a:p>
          <a:p>
            <a:pPr marL="925671" lvl="1" indent="-490061" defTabSz="572516">
              <a:spcBef>
                <a:spcPts val="1600"/>
              </a:spcBef>
              <a:defRPr sz="3528"/>
            </a:pPr>
            <a:r>
              <a:rPr dirty="0"/>
              <a:t>Data visualization</a:t>
            </a:r>
          </a:p>
          <a:p>
            <a:pPr marL="925671" lvl="1" indent="-490061" defTabSz="572516">
              <a:spcBef>
                <a:spcPts val="1600"/>
              </a:spcBef>
              <a:defRPr sz="3528"/>
            </a:pPr>
            <a:r>
              <a:rPr dirty="0"/>
              <a:t>Data manipulation/wrangling</a:t>
            </a:r>
          </a:p>
          <a:p>
            <a:pPr marL="925671" lvl="1" indent="-490061" defTabSz="572516">
              <a:spcBef>
                <a:spcPts val="1600"/>
              </a:spcBef>
              <a:defRPr sz="3528"/>
            </a:pPr>
            <a:r>
              <a:rPr dirty="0"/>
              <a:t>Understand key statistical concepts</a:t>
            </a:r>
          </a:p>
          <a:p>
            <a:pPr marL="1361281" lvl="2" indent="-490061" defTabSz="572516">
              <a:spcBef>
                <a:spcPts val="1600"/>
              </a:spcBef>
              <a:defRPr sz="3528"/>
            </a:pPr>
            <a:r>
              <a:rPr dirty="0"/>
              <a:t>Simulation, manipulation, visualization</a:t>
            </a:r>
          </a:p>
          <a:p>
            <a:pPr marL="497840" indent="-497840" defTabSz="572516">
              <a:spcBef>
                <a:spcPts val="1600"/>
              </a:spcBef>
              <a:buAutoNum type="arabicPeriod"/>
              <a:defRPr sz="3528">
                <a:latin typeface="+mn-lt"/>
                <a:ea typeface="+mn-ea"/>
                <a:cs typeface="+mn-cs"/>
                <a:sym typeface="Avenir Heavy"/>
              </a:defRPr>
            </a:pPr>
            <a:r>
              <a:rPr dirty="0"/>
              <a:t>Build models </a:t>
            </a:r>
          </a:p>
          <a:p>
            <a:pPr marL="925671" lvl="1" indent="-490061" defTabSz="572516">
              <a:spcBef>
                <a:spcPts val="1600"/>
              </a:spcBef>
              <a:defRPr sz="3528"/>
            </a:pPr>
            <a:r>
              <a:rPr dirty="0"/>
              <a:t>Formulate hypotheses as statistical models </a:t>
            </a:r>
          </a:p>
          <a:p>
            <a:pPr marL="497840" indent="-497840" defTabSz="572516">
              <a:spcBef>
                <a:spcPts val="1600"/>
              </a:spcBef>
              <a:buAutoNum type="arabicPeriod"/>
              <a:defRPr sz="3528">
                <a:latin typeface="+mn-lt"/>
                <a:ea typeface="+mn-ea"/>
                <a:cs typeface="+mn-cs"/>
                <a:sym typeface="Avenir Heavy"/>
              </a:defRPr>
            </a:pPr>
            <a:r>
              <a:rPr dirty="0"/>
              <a:t>Report results</a:t>
            </a:r>
            <a:endParaRPr dirty="0">
              <a:latin typeface="+mj-lt"/>
              <a:ea typeface="+mj-ea"/>
              <a:cs typeface="+mj-cs"/>
              <a:sym typeface="Avenir Book"/>
            </a:endParaRPr>
          </a:p>
          <a:p>
            <a:pPr marL="925671" lvl="1" indent="-490061" defTabSz="572516">
              <a:spcBef>
                <a:spcPts val="1600"/>
              </a:spcBef>
              <a:defRPr sz="3528"/>
            </a:pPr>
            <a:r>
              <a:rPr dirty="0"/>
              <a:t>Reproducible research</a:t>
            </a:r>
          </a:p>
        </p:txBody>
      </p:sp>
      <p:sp>
        <p:nvSpPr>
          <p:cNvPr id="289" name="What will we learn?"/>
          <p:cNvSpPr txBox="1">
            <a:spLocks noGrp="1"/>
          </p:cNvSpPr>
          <p:nvPr>
            <p:ph type="body" idx="21"/>
          </p:nvPr>
        </p:nvSpPr>
        <p:spPr>
          <a:prstGeom prst="rect">
            <a:avLst/>
          </a:prstGeom>
        </p:spPr>
        <p:txBody>
          <a:bodyPr/>
          <a:lstStyle/>
          <a:p>
            <a:r>
              <a:rPr>
                <a:latin typeface="+mn-lt"/>
                <a:ea typeface="+mn-ea"/>
                <a:cs typeface="+mn-cs"/>
                <a:sym typeface="Avenir Heavy"/>
              </a:rPr>
              <a:t>What</a:t>
            </a:r>
            <a:r>
              <a:t> will we learn?</a:t>
            </a:r>
          </a:p>
        </p:txBody>
      </p:sp>
      <p:sp>
        <p:nvSpPr>
          <p:cNvPr id="2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8">
                                            <p:txEl>
                                              <p:pRg st="5" end="5"/>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8">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8">
                                            <p:txEl>
                                              <p:pRg st="7" end="7"/>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28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1" build="p"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1. Use R!"/>
          <p:cNvSpPr txBox="1">
            <a:spLocks noGrp="1"/>
          </p:cNvSpPr>
          <p:nvPr>
            <p:ph type="title"/>
          </p:nvPr>
        </p:nvSpPr>
        <p:spPr>
          <a:prstGeom prst="rect">
            <a:avLst/>
          </a:prstGeom>
        </p:spPr>
        <p:txBody>
          <a:bodyPr/>
          <a:lstStyle>
            <a:lvl1pPr>
              <a:defRPr b="1">
                <a:solidFill>
                  <a:schemeClr val="accent1"/>
                </a:solidFill>
                <a:latin typeface="Helvetica"/>
                <a:ea typeface="Helvetica"/>
                <a:cs typeface="Helvetica"/>
                <a:sym typeface="Helvetica"/>
              </a:defRPr>
            </a:lvl1pPr>
          </a:lstStyle>
          <a:p>
            <a:r>
              <a:t>1. Use R!</a:t>
            </a:r>
          </a:p>
        </p:txBody>
      </p:sp>
      <p:sp>
        <p:nvSpPr>
          <p:cNvPr id="2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1. Visualization…"/>
          <p:cNvSpPr txBox="1">
            <a:spLocks noGrp="1"/>
          </p:cNvSpPr>
          <p:nvPr>
            <p:ph type="body" idx="21"/>
          </p:nvPr>
        </p:nvSpPr>
        <p:spPr>
          <a:xfrm>
            <a:off x="3334565" y="2000249"/>
            <a:ext cx="6335670" cy="5753101"/>
          </a:xfrm>
          <a:prstGeom prst="rect">
            <a:avLst/>
          </a:prstGeom>
        </p:spPr>
        <p:txBody>
          <a:bodyPr/>
          <a:lstStyle/>
          <a:p>
            <a:r>
              <a:t>1. Visualization</a:t>
            </a:r>
          </a:p>
          <a:p>
            <a:endParaRPr/>
          </a:p>
          <a:p>
            <a:r>
              <a:t>2. Data manipulation</a:t>
            </a:r>
          </a:p>
          <a:p>
            <a:endParaRPr/>
          </a:p>
          <a:p>
            <a:r>
              <a:t>3. Statistical modeling</a:t>
            </a:r>
          </a:p>
          <a:p>
            <a:endParaRPr/>
          </a:p>
          <a:p>
            <a:r>
              <a:t>4. Communicating results</a:t>
            </a:r>
          </a:p>
        </p:txBody>
      </p:sp>
      <p:sp>
        <p:nvSpPr>
          <p:cNvPr id="300" name="4 Reasons for why       ?"/>
          <p:cNvSpPr txBox="1">
            <a:spLocks noGrp="1"/>
          </p:cNvSpPr>
          <p:nvPr>
            <p:ph type="body" idx="22"/>
          </p:nvPr>
        </p:nvSpPr>
        <p:spPr>
          <a:prstGeom prst="rect">
            <a:avLst/>
          </a:prstGeom>
        </p:spPr>
        <p:txBody>
          <a:bodyPr/>
          <a:lstStyle/>
          <a:p>
            <a:pPr marL="0" lvl="1" indent="0">
              <a:spcBef>
                <a:spcPts val="0"/>
              </a:spcBef>
              <a:buSzTx/>
              <a:buNone/>
              <a:defRPr sz="5000"/>
            </a:pPr>
            <a:r>
              <a:t>4 Reasons for why       ?   </a:t>
            </a:r>
          </a:p>
        </p:txBody>
      </p:sp>
      <p:pic>
        <p:nvPicPr>
          <p:cNvPr id="301" name="rlogo_small.png" descr="rlogo_small.png"/>
          <p:cNvPicPr>
            <a:picLocks noChangeAspect="1"/>
          </p:cNvPicPr>
          <p:nvPr/>
        </p:nvPicPr>
        <p:blipFill>
          <a:blip r:embed="rId2"/>
          <a:stretch>
            <a:fillRect/>
          </a:stretch>
        </p:blipFill>
        <p:spPr>
          <a:xfrm>
            <a:off x="5591917" y="121986"/>
            <a:ext cx="960198" cy="742653"/>
          </a:xfrm>
          <a:prstGeom prst="rect">
            <a:avLst/>
          </a:prstGeom>
          <a:ln w="12700">
            <a:miter lim="400000"/>
          </a:ln>
          <a:effectLst>
            <a:outerShdw blurRad="63500" dist="25400" dir="5400000" rotWithShape="0">
              <a:srgbClr val="000000">
                <a:alpha val="50000"/>
              </a:srgbClr>
            </a:outerShdw>
          </a:effectLst>
        </p:spPr>
      </p:pic>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9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99">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99">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299">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2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life_gdp_animation.gif" descr="life_gdp_animation.gif"/>
          <p:cNvPicPr>
            <a:picLocks/>
          </p:cNvPicPr>
          <p:nvPr/>
        </p:nvPicPr>
        <p:blipFill>
          <a:blip r:embed="rId3"/>
          <a:stretch>
            <a:fillRect/>
          </a:stretch>
        </p:blipFill>
        <p:spPr>
          <a:xfrm>
            <a:off x="952500" y="1407885"/>
            <a:ext cx="11094720" cy="7924801"/>
          </a:xfrm>
          <a:prstGeom prst="rect">
            <a:avLst/>
          </a:prstGeom>
          <a:ln w="12700">
            <a:miter lim="400000"/>
          </a:ln>
        </p:spPr>
      </p:pic>
      <p:sp>
        <p:nvSpPr>
          <p:cNvPr id="305" name="Why       ?    1. Visualization"/>
          <p:cNvSpPr txBox="1">
            <a:spLocks noGrp="1"/>
          </p:cNvSpPr>
          <p:nvPr>
            <p:ph type="body" idx="22"/>
          </p:nvPr>
        </p:nvSpPr>
        <p:spPr>
          <a:prstGeom prst="rect">
            <a:avLst/>
          </a:prstGeom>
        </p:spPr>
        <p:txBody>
          <a:bodyPr/>
          <a:lstStyle/>
          <a:p>
            <a:pPr marL="0" lvl="1" indent="0">
              <a:spcBef>
                <a:spcPts val="0"/>
              </a:spcBef>
              <a:buSzTx/>
              <a:buNone/>
              <a:defRPr sz="5000"/>
            </a:pPr>
            <a:r>
              <a:t>Why       ?    </a:t>
            </a:r>
            <a:r>
              <a:rPr>
                <a:latin typeface="+mn-lt"/>
                <a:ea typeface="+mn-ea"/>
                <a:cs typeface="+mn-cs"/>
                <a:sym typeface="Avenir Heavy"/>
              </a:rPr>
              <a:t>1. Visualization</a:t>
            </a:r>
          </a:p>
        </p:txBody>
      </p:sp>
      <p:pic>
        <p:nvPicPr>
          <p:cNvPr id="306" name="rlogo_small.png" descr="rlogo_small.png"/>
          <p:cNvPicPr>
            <a:picLocks noChangeAspect="1"/>
          </p:cNvPicPr>
          <p:nvPr/>
        </p:nvPicPr>
        <p:blipFill>
          <a:blip r:embed="rId4"/>
          <a:stretch>
            <a:fillRect/>
          </a:stretch>
        </p:blipFill>
        <p:spPr>
          <a:xfrm>
            <a:off x="1676151" y="86171"/>
            <a:ext cx="960198" cy="742653"/>
          </a:xfrm>
          <a:prstGeom prst="rect">
            <a:avLst/>
          </a:prstGeom>
          <a:ln w="12700">
            <a:miter lim="400000"/>
          </a:ln>
          <a:effectLst>
            <a:outerShdw blurRad="63500" dist="25400" dir="5400000" rotWithShape="0">
              <a:srgbClr val="000000">
                <a:alpha val="50000"/>
              </a:srgbClr>
            </a:outerShdw>
          </a:effectLst>
        </p:spPr>
      </p:pic>
      <p:sp>
        <p:nvSpPr>
          <p:cNvPr id="3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Why       ?    1. Visualization"/>
          <p:cNvSpPr txBox="1">
            <a:spLocks noGrp="1"/>
          </p:cNvSpPr>
          <p:nvPr>
            <p:ph type="body" idx="22"/>
          </p:nvPr>
        </p:nvSpPr>
        <p:spPr>
          <a:prstGeom prst="rect">
            <a:avLst/>
          </a:prstGeom>
        </p:spPr>
        <p:txBody>
          <a:bodyPr/>
          <a:lstStyle/>
          <a:p>
            <a:pPr marL="0" lvl="1" indent="0">
              <a:spcBef>
                <a:spcPts val="0"/>
              </a:spcBef>
              <a:buSzTx/>
              <a:buNone/>
              <a:defRPr sz="5000"/>
            </a:pPr>
            <a:r>
              <a:t>Why       ?    </a:t>
            </a:r>
            <a:r>
              <a:rPr>
                <a:latin typeface="+mn-lt"/>
                <a:ea typeface="+mn-ea"/>
                <a:cs typeface="+mn-cs"/>
                <a:sym typeface="Avenir Heavy"/>
              </a:rPr>
              <a:t>1. Visualization</a:t>
            </a:r>
          </a:p>
        </p:txBody>
      </p:sp>
      <p:pic>
        <p:nvPicPr>
          <p:cNvPr id="312" name="rlogo_small.png" descr="rlogo_small.png"/>
          <p:cNvPicPr>
            <a:picLocks noChangeAspect="1"/>
          </p:cNvPicPr>
          <p:nvPr/>
        </p:nvPicPr>
        <p:blipFill>
          <a:blip r:embed="rId2"/>
          <a:stretch>
            <a:fillRect/>
          </a:stretch>
        </p:blipFill>
        <p:spPr>
          <a:xfrm>
            <a:off x="1676151" y="86171"/>
            <a:ext cx="960198" cy="742653"/>
          </a:xfrm>
          <a:prstGeom prst="rect">
            <a:avLst/>
          </a:prstGeom>
          <a:ln w="12700">
            <a:miter lim="400000"/>
          </a:ln>
          <a:effectLst>
            <a:outerShdw blurRad="63500" dist="25400" dir="5400000" rotWithShape="0">
              <a:srgbClr val="000000">
                <a:alpha val="50000"/>
              </a:srgbClr>
            </a:outerShdw>
          </a:effectLst>
        </p:spPr>
      </p:pic>
      <p:sp>
        <p:nvSpPr>
          <p:cNvPr id="313" name="1 ggplot(gapminder, mapping = aes(x = gdpPercap, y = lifeExp, size = pop, color = country)) +…"/>
          <p:cNvSpPr txBox="1"/>
          <p:nvPr/>
        </p:nvSpPr>
        <p:spPr>
          <a:xfrm>
            <a:off x="-25400" y="3136899"/>
            <a:ext cx="12811287" cy="347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defRPr sz="1700">
                <a:solidFill>
                  <a:srgbClr val="212121"/>
                </a:solidFill>
                <a:latin typeface="Courier New"/>
                <a:ea typeface="Courier New"/>
                <a:cs typeface="Courier New"/>
                <a:sym typeface="Courier New"/>
              </a:defRPr>
            </a:pPr>
            <a:r>
              <a:rPr dirty="0">
                <a:solidFill>
                  <a:srgbClr val="000000"/>
                </a:solidFill>
              </a:rPr>
              <a:t>    1 </a:t>
            </a:r>
            <a:r>
              <a:rPr b="1" dirty="0" err="1">
                <a:solidFill>
                  <a:srgbClr val="000000"/>
                </a:solidFill>
              </a:rPr>
              <a:t>ggplot</a:t>
            </a:r>
            <a:r>
              <a:rPr dirty="0">
                <a:solidFill>
                  <a:srgbClr val="000000"/>
                </a:solidFill>
              </a:rPr>
              <a:t>(</a:t>
            </a:r>
            <a:r>
              <a:rPr dirty="0" err="1">
                <a:solidFill>
                  <a:srgbClr val="000000"/>
                </a:solidFill>
              </a:rPr>
              <a:t>gapminder</a:t>
            </a:r>
            <a:r>
              <a:rPr dirty="0">
                <a:solidFill>
                  <a:srgbClr val="000000"/>
                </a:solidFill>
              </a:rPr>
              <a:t>, mapping = </a:t>
            </a:r>
            <a:r>
              <a:rPr b="1" dirty="0" err="1">
                <a:solidFill>
                  <a:srgbClr val="000000"/>
                </a:solidFill>
              </a:rPr>
              <a:t>aes</a:t>
            </a:r>
            <a:r>
              <a:rPr dirty="0">
                <a:solidFill>
                  <a:srgbClr val="000000"/>
                </a:solidFill>
              </a:rPr>
              <a:t>(x = </a:t>
            </a:r>
            <a:r>
              <a:rPr dirty="0" err="1">
                <a:solidFill>
                  <a:srgbClr val="000000"/>
                </a:solidFill>
              </a:rPr>
              <a:t>gdpPercap</a:t>
            </a:r>
            <a:r>
              <a:rPr dirty="0">
                <a:solidFill>
                  <a:srgbClr val="000000"/>
                </a:solidFill>
              </a:rPr>
              <a:t>, y = </a:t>
            </a:r>
            <a:r>
              <a:rPr dirty="0" err="1">
                <a:solidFill>
                  <a:srgbClr val="000000"/>
                </a:solidFill>
              </a:rPr>
              <a:t>lifeExp</a:t>
            </a:r>
            <a:r>
              <a:rPr dirty="0">
                <a:solidFill>
                  <a:srgbClr val="000000"/>
                </a:solidFill>
              </a:rPr>
              <a:t>, size = pop, color = country)) +</a:t>
            </a:r>
          </a:p>
          <a:p>
            <a:pPr defTabSz="457200">
              <a:defRPr sz="1700">
                <a:solidFill>
                  <a:srgbClr val="212121"/>
                </a:solidFill>
                <a:latin typeface="Courier New"/>
                <a:ea typeface="Courier New"/>
                <a:cs typeface="Courier New"/>
                <a:sym typeface="Courier New"/>
              </a:defRPr>
            </a:pPr>
            <a:r>
              <a:rPr dirty="0">
                <a:solidFill>
                  <a:srgbClr val="000000"/>
                </a:solidFill>
              </a:rPr>
              <a:t>    2   </a:t>
            </a:r>
            <a:r>
              <a:rPr b="1" dirty="0" err="1">
                <a:solidFill>
                  <a:srgbClr val="000000"/>
                </a:solidFill>
              </a:rPr>
              <a:t>geom_point</a:t>
            </a:r>
            <a:r>
              <a:rPr dirty="0">
                <a:solidFill>
                  <a:srgbClr val="000000"/>
                </a:solidFill>
              </a:rPr>
              <a:t>(alpha = </a:t>
            </a:r>
            <a:r>
              <a:rPr dirty="0">
                <a:solidFill>
                  <a:srgbClr val="3127CD"/>
                </a:solidFill>
              </a:rPr>
              <a:t>0.7</a:t>
            </a:r>
            <a:r>
              <a:rPr dirty="0">
                <a:solidFill>
                  <a:srgbClr val="000000"/>
                </a:solidFill>
              </a:rPr>
              <a:t>, </a:t>
            </a:r>
            <a:r>
              <a:rPr dirty="0" err="1">
                <a:solidFill>
                  <a:srgbClr val="000000"/>
                </a:solidFill>
              </a:rPr>
              <a:t>show.legend</a:t>
            </a:r>
            <a:r>
              <a:rPr dirty="0">
                <a:solidFill>
                  <a:srgbClr val="000000"/>
                </a:solidFill>
              </a:rPr>
              <a:t> = </a:t>
            </a:r>
            <a:r>
              <a:rPr dirty="0">
                <a:solidFill>
                  <a:srgbClr val="3127CD"/>
                </a:solidFill>
              </a:rPr>
              <a:t>FALSE</a:t>
            </a:r>
            <a:r>
              <a:rPr dirty="0">
                <a:solidFill>
                  <a:srgbClr val="000000"/>
                </a:solidFill>
              </a:rPr>
              <a:t>) +</a:t>
            </a:r>
          </a:p>
          <a:p>
            <a:pPr defTabSz="457200">
              <a:defRPr sz="1700">
                <a:solidFill>
                  <a:srgbClr val="212121"/>
                </a:solidFill>
                <a:latin typeface="Courier New"/>
                <a:ea typeface="Courier New"/>
                <a:cs typeface="Courier New"/>
                <a:sym typeface="Courier New"/>
              </a:defRPr>
            </a:pPr>
            <a:r>
              <a:rPr dirty="0">
                <a:solidFill>
                  <a:srgbClr val="000000"/>
                </a:solidFill>
              </a:rPr>
              <a:t>    3   </a:t>
            </a:r>
            <a:r>
              <a:rPr b="1" dirty="0" err="1">
                <a:solidFill>
                  <a:srgbClr val="000000"/>
                </a:solidFill>
              </a:rPr>
              <a:t>geom_text</a:t>
            </a:r>
            <a:r>
              <a:rPr dirty="0">
                <a:solidFill>
                  <a:srgbClr val="000000"/>
                </a:solidFill>
              </a:rPr>
              <a:t>(data = </a:t>
            </a:r>
            <a:r>
              <a:rPr dirty="0" err="1">
                <a:solidFill>
                  <a:srgbClr val="000000"/>
                </a:solidFill>
              </a:rPr>
              <a:t>gapminder</a:t>
            </a:r>
            <a:r>
              <a:rPr dirty="0">
                <a:solidFill>
                  <a:srgbClr val="000000"/>
                </a:solidFill>
              </a:rPr>
              <a:t> %&gt;% </a:t>
            </a:r>
            <a:r>
              <a:rPr b="1" dirty="0">
                <a:solidFill>
                  <a:srgbClr val="000000"/>
                </a:solidFill>
              </a:rPr>
              <a:t>filter</a:t>
            </a:r>
            <a:r>
              <a:rPr dirty="0">
                <a:solidFill>
                  <a:srgbClr val="000000"/>
                </a:solidFill>
              </a:rPr>
              <a:t>(country %</a:t>
            </a:r>
            <a:r>
              <a:rPr b="1" dirty="0">
                <a:solidFill>
                  <a:srgbClr val="00976B"/>
                </a:solidFill>
              </a:rPr>
              <a:t>in</a:t>
            </a:r>
            <a:r>
              <a:rPr dirty="0">
                <a:solidFill>
                  <a:srgbClr val="000000"/>
                </a:solidFill>
              </a:rPr>
              <a:t>% </a:t>
            </a:r>
            <a:r>
              <a:rPr b="1" dirty="0">
                <a:solidFill>
                  <a:srgbClr val="000000"/>
                </a:solidFill>
              </a:rPr>
              <a:t>c</a:t>
            </a:r>
            <a:r>
              <a:rPr dirty="0">
                <a:solidFill>
                  <a:srgbClr val="000000"/>
                </a:solidFill>
              </a:rPr>
              <a:t>(</a:t>
            </a:r>
            <a:r>
              <a:rPr dirty="0">
                <a:solidFill>
                  <a:srgbClr val="4C886B"/>
                </a:solidFill>
              </a:rPr>
              <a:t>"United States"</a:t>
            </a:r>
            <a:r>
              <a:rPr dirty="0">
                <a:solidFill>
                  <a:srgbClr val="000000"/>
                </a:solidFill>
              </a:rPr>
              <a:t>, </a:t>
            </a:r>
            <a:r>
              <a:rPr dirty="0">
                <a:solidFill>
                  <a:srgbClr val="4C886B"/>
                </a:solidFill>
              </a:rPr>
              <a:t>"China"</a:t>
            </a:r>
            <a:r>
              <a:rPr dirty="0">
                <a:solidFill>
                  <a:srgbClr val="000000"/>
                </a:solidFill>
              </a:rPr>
              <a:t>, </a:t>
            </a:r>
            <a:r>
              <a:rPr dirty="0">
                <a:solidFill>
                  <a:srgbClr val="4C886B"/>
                </a:solidFill>
              </a:rPr>
              <a:t>"India"</a:t>
            </a:r>
            <a:r>
              <a:rPr dirty="0">
                <a:solidFill>
                  <a:srgbClr val="000000"/>
                </a:solidFill>
              </a:rPr>
              <a:t>)), </a:t>
            </a:r>
          </a:p>
          <a:p>
            <a:pPr defTabSz="457200">
              <a:defRPr sz="1700">
                <a:solidFill>
                  <a:srgbClr val="212121"/>
                </a:solidFill>
                <a:latin typeface="Courier New"/>
                <a:ea typeface="Courier New"/>
                <a:cs typeface="Courier New"/>
                <a:sym typeface="Courier New"/>
              </a:defRPr>
            </a:pPr>
            <a:r>
              <a:rPr dirty="0">
                <a:solidFill>
                  <a:srgbClr val="000000"/>
                </a:solidFill>
              </a:rPr>
              <a:t>    4             mapping = </a:t>
            </a:r>
            <a:r>
              <a:rPr b="1" dirty="0" err="1">
                <a:solidFill>
                  <a:srgbClr val="000000"/>
                </a:solidFill>
              </a:rPr>
              <a:t>aes</a:t>
            </a:r>
            <a:r>
              <a:rPr dirty="0">
                <a:solidFill>
                  <a:srgbClr val="000000"/>
                </a:solidFill>
              </a:rPr>
              <a:t>(label = country),</a:t>
            </a:r>
          </a:p>
          <a:p>
            <a:pPr defTabSz="457200">
              <a:defRPr sz="1700">
                <a:solidFill>
                  <a:srgbClr val="212121"/>
                </a:solidFill>
                <a:latin typeface="Courier New"/>
                <a:ea typeface="Courier New"/>
                <a:cs typeface="Courier New"/>
                <a:sym typeface="Courier New"/>
              </a:defRPr>
            </a:pPr>
            <a:r>
              <a:rPr dirty="0">
                <a:solidFill>
                  <a:srgbClr val="000000"/>
                </a:solidFill>
              </a:rPr>
              <a:t>    5             color = </a:t>
            </a:r>
            <a:r>
              <a:rPr dirty="0">
                <a:solidFill>
                  <a:srgbClr val="4C886B"/>
                </a:solidFill>
              </a:rPr>
              <a:t>"black"</a:t>
            </a:r>
            <a:r>
              <a:rPr dirty="0">
                <a:solidFill>
                  <a:srgbClr val="000000"/>
                </a:solidFill>
              </a:rPr>
              <a:t>,</a:t>
            </a:r>
          </a:p>
          <a:p>
            <a:pPr defTabSz="457200">
              <a:defRPr sz="1700">
                <a:solidFill>
                  <a:srgbClr val="212121"/>
                </a:solidFill>
                <a:latin typeface="Courier New"/>
                <a:ea typeface="Courier New"/>
                <a:cs typeface="Courier New"/>
                <a:sym typeface="Courier New"/>
              </a:defRPr>
            </a:pPr>
            <a:r>
              <a:rPr dirty="0">
                <a:solidFill>
                  <a:srgbClr val="000000"/>
                </a:solidFill>
              </a:rPr>
              <a:t>    6             </a:t>
            </a:r>
            <a:r>
              <a:rPr dirty="0" err="1">
                <a:solidFill>
                  <a:srgbClr val="000000"/>
                </a:solidFill>
              </a:rPr>
              <a:t>vjust</a:t>
            </a:r>
            <a:r>
              <a:rPr dirty="0">
                <a:solidFill>
                  <a:srgbClr val="000000"/>
                </a:solidFill>
              </a:rPr>
              <a:t> = -</a:t>
            </a:r>
            <a:r>
              <a:rPr dirty="0">
                <a:solidFill>
                  <a:srgbClr val="3127CD"/>
                </a:solidFill>
              </a:rPr>
              <a:t>0.75</a:t>
            </a:r>
            <a:r>
              <a:rPr dirty="0">
                <a:solidFill>
                  <a:srgbClr val="000000"/>
                </a:solidFill>
              </a:rPr>
              <a:t>,</a:t>
            </a:r>
          </a:p>
          <a:p>
            <a:pPr defTabSz="457200">
              <a:defRPr sz="1700">
                <a:solidFill>
                  <a:srgbClr val="212121"/>
                </a:solidFill>
                <a:latin typeface="Courier New"/>
                <a:ea typeface="Courier New"/>
                <a:cs typeface="Courier New"/>
                <a:sym typeface="Courier New"/>
              </a:defRPr>
            </a:pPr>
            <a:r>
              <a:rPr dirty="0">
                <a:solidFill>
                  <a:srgbClr val="000000"/>
                </a:solidFill>
              </a:rPr>
              <a:t>    7             </a:t>
            </a:r>
            <a:r>
              <a:rPr dirty="0" err="1">
                <a:solidFill>
                  <a:srgbClr val="000000"/>
                </a:solidFill>
              </a:rPr>
              <a:t>show.legend</a:t>
            </a:r>
            <a:r>
              <a:rPr dirty="0">
                <a:solidFill>
                  <a:srgbClr val="000000"/>
                </a:solidFill>
              </a:rPr>
              <a:t> = </a:t>
            </a:r>
            <a:r>
              <a:rPr dirty="0">
                <a:solidFill>
                  <a:srgbClr val="3127CD"/>
                </a:solidFill>
              </a:rPr>
              <a:t>FALSE</a:t>
            </a:r>
            <a:r>
              <a:rPr dirty="0">
                <a:solidFill>
                  <a:srgbClr val="000000"/>
                </a:solidFill>
              </a:rPr>
              <a:t>) +</a:t>
            </a:r>
          </a:p>
          <a:p>
            <a:pPr defTabSz="457200">
              <a:defRPr sz="1700">
                <a:solidFill>
                  <a:srgbClr val="212121"/>
                </a:solidFill>
                <a:latin typeface="Courier New"/>
                <a:ea typeface="Courier New"/>
                <a:cs typeface="Courier New"/>
                <a:sym typeface="Courier New"/>
              </a:defRPr>
            </a:pPr>
            <a:r>
              <a:rPr dirty="0">
                <a:solidFill>
                  <a:srgbClr val="000000"/>
                </a:solidFill>
              </a:rPr>
              <a:t>    8   </a:t>
            </a:r>
            <a:r>
              <a:rPr b="1" dirty="0" err="1">
                <a:solidFill>
                  <a:srgbClr val="000000"/>
                </a:solidFill>
              </a:rPr>
              <a:t>scale_colour_manual</a:t>
            </a:r>
            <a:r>
              <a:rPr dirty="0">
                <a:solidFill>
                  <a:srgbClr val="000000"/>
                </a:solidFill>
              </a:rPr>
              <a:t>(values = </a:t>
            </a:r>
            <a:r>
              <a:rPr dirty="0" err="1">
                <a:solidFill>
                  <a:srgbClr val="000000"/>
                </a:solidFill>
              </a:rPr>
              <a:t>country_colors</a:t>
            </a:r>
            <a:r>
              <a:rPr dirty="0">
                <a:solidFill>
                  <a:srgbClr val="000000"/>
                </a:solidFill>
              </a:rPr>
              <a:t>) +</a:t>
            </a:r>
          </a:p>
          <a:p>
            <a:pPr defTabSz="457200">
              <a:defRPr sz="1700">
                <a:solidFill>
                  <a:srgbClr val="212121"/>
                </a:solidFill>
                <a:latin typeface="Courier New"/>
                <a:ea typeface="Courier New"/>
                <a:cs typeface="Courier New"/>
                <a:sym typeface="Courier New"/>
              </a:defRPr>
            </a:pPr>
            <a:r>
              <a:rPr dirty="0">
                <a:solidFill>
                  <a:srgbClr val="000000"/>
                </a:solidFill>
              </a:rPr>
              <a:t>    9   </a:t>
            </a:r>
            <a:r>
              <a:rPr b="1" dirty="0" err="1">
                <a:solidFill>
                  <a:srgbClr val="000000"/>
                </a:solidFill>
              </a:rPr>
              <a:t>scale_size</a:t>
            </a:r>
            <a:r>
              <a:rPr dirty="0">
                <a:solidFill>
                  <a:srgbClr val="000000"/>
                </a:solidFill>
              </a:rPr>
              <a:t>(range = </a:t>
            </a:r>
            <a:r>
              <a:rPr b="1" dirty="0">
                <a:solidFill>
                  <a:srgbClr val="000000"/>
                </a:solidFill>
              </a:rPr>
              <a:t>c</a:t>
            </a:r>
            <a:r>
              <a:rPr dirty="0">
                <a:solidFill>
                  <a:srgbClr val="000000"/>
                </a:solidFill>
              </a:rPr>
              <a:t>(</a:t>
            </a:r>
            <a:r>
              <a:rPr dirty="0">
                <a:solidFill>
                  <a:srgbClr val="3127CD"/>
                </a:solidFill>
              </a:rPr>
              <a:t>2</a:t>
            </a:r>
            <a:r>
              <a:rPr dirty="0">
                <a:solidFill>
                  <a:srgbClr val="000000"/>
                </a:solidFill>
              </a:rPr>
              <a:t>, </a:t>
            </a:r>
            <a:r>
              <a:rPr dirty="0">
                <a:solidFill>
                  <a:srgbClr val="3127CD"/>
                </a:solidFill>
              </a:rPr>
              <a:t>12</a:t>
            </a:r>
            <a:r>
              <a:rPr dirty="0">
                <a:solidFill>
                  <a:srgbClr val="000000"/>
                </a:solidFill>
              </a:rPr>
              <a:t>)) +</a:t>
            </a:r>
          </a:p>
          <a:p>
            <a:pPr defTabSz="457200">
              <a:defRPr sz="1700" b="1">
                <a:solidFill>
                  <a:srgbClr val="212121"/>
                </a:solidFill>
                <a:latin typeface="Courier New"/>
                <a:ea typeface="Courier New"/>
                <a:cs typeface="Courier New"/>
                <a:sym typeface="Courier New"/>
              </a:defRPr>
            </a:pPr>
            <a:r>
              <a:rPr b="0" dirty="0">
                <a:solidFill>
                  <a:srgbClr val="000000"/>
                </a:solidFill>
              </a:rPr>
              <a:t>   10   </a:t>
            </a:r>
            <a:r>
              <a:rPr dirty="0">
                <a:solidFill>
                  <a:srgbClr val="000000"/>
                </a:solidFill>
              </a:rPr>
              <a:t>scale_x_log10</a:t>
            </a:r>
            <a:r>
              <a:rPr b="0" dirty="0">
                <a:solidFill>
                  <a:srgbClr val="000000"/>
                </a:solidFill>
              </a:rPr>
              <a:t>() +</a:t>
            </a:r>
            <a:endParaRPr dirty="0">
              <a:solidFill>
                <a:srgbClr val="000000"/>
              </a:solidFill>
            </a:endParaRPr>
          </a:p>
          <a:p>
            <a:pPr defTabSz="457200">
              <a:defRPr sz="1700">
                <a:solidFill>
                  <a:srgbClr val="212121"/>
                </a:solidFill>
                <a:latin typeface="Courier New"/>
                <a:ea typeface="Courier New"/>
                <a:cs typeface="Courier New"/>
                <a:sym typeface="Courier New"/>
              </a:defRPr>
            </a:pPr>
            <a:r>
              <a:rPr dirty="0">
                <a:solidFill>
                  <a:srgbClr val="000000"/>
                </a:solidFill>
              </a:rPr>
              <a:t>   11   </a:t>
            </a:r>
            <a:r>
              <a:rPr b="1" dirty="0">
                <a:solidFill>
                  <a:srgbClr val="000000"/>
                </a:solidFill>
              </a:rPr>
              <a:t>labs</a:t>
            </a:r>
            <a:r>
              <a:rPr dirty="0">
                <a:solidFill>
                  <a:srgbClr val="000000"/>
                </a:solidFill>
              </a:rPr>
              <a:t>(title = </a:t>
            </a:r>
            <a:r>
              <a:rPr dirty="0">
                <a:solidFill>
                  <a:srgbClr val="4C886B"/>
                </a:solidFill>
              </a:rPr>
              <a:t>"Year: {</a:t>
            </a:r>
            <a:r>
              <a:rPr dirty="0" err="1">
                <a:solidFill>
                  <a:srgbClr val="4C886B"/>
                </a:solidFill>
              </a:rPr>
              <a:t>frame_time</a:t>
            </a:r>
            <a:r>
              <a:rPr dirty="0">
                <a:solidFill>
                  <a:srgbClr val="4C886B"/>
                </a:solidFill>
              </a:rPr>
              <a:t>}"</a:t>
            </a:r>
            <a:r>
              <a:rPr dirty="0">
                <a:solidFill>
                  <a:srgbClr val="000000"/>
                </a:solidFill>
              </a:rPr>
              <a:t>, x = </a:t>
            </a:r>
            <a:r>
              <a:rPr dirty="0">
                <a:solidFill>
                  <a:srgbClr val="4C886B"/>
                </a:solidFill>
              </a:rPr>
              <a:t>"GDP per capita"</a:t>
            </a:r>
            <a:r>
              <a:rPr dirty="0">
                <a:solidFill>
                  <a:srgbClr val="000000"/>
                </a:solidFill>
              </a:rPr>
              <a:t>, y = </a:t>
            </a:r>
            <a:r>
              <a:rPr dirty="0">
                <a:solidFill>
                  <a:srgbClr val="4C886B"/>
                </a:solidFill>
              </a:rPr>
              <a:t>"life expectancy"</a:t>
            </a:r>
            <a:r>
              <a:rPr dirty="0">
                <a:solidFill>
                  <a:srgbClr val="000000"/>
                </a:solidFill>
              </a:rPr>
              <a:t>) +</a:t>
            </a:r>
          </a:p>
          <a:p>
            <a:pPr defTabSz="457200">
              <a:defRPr sz="1700" b="1">
                <a:solidFill>
                  <a:srgbClr val="212121"/>
                </a:solidFill>
                <a:latin typeface="Courier New"/>
                <a:ea typeface="Courier New"/>
                <a:cs typeface="Courier New"/>
                <a:sym typeface="Courier New"/>
              </a:defRPr>
            </a:pPr>
            <a:r>
              <a:rPr b="0" dirty="0">
                <a:solidFill>
                  <a:srgbClr val="000000"/>
                </a:solidFill>
              </a:rPr>
              <a:t>   12   </a:t>
            </a:r>
            <a:r>
              <a:rPr dirty="0" err="1">
                <a:solidFill>
                  <a:srgbClr val="000000"/>
                </a:solidFill>
              </a:rPr>
              <a:t>transition_time</a:t>
            </a:r>
            <a:r>
              <a:rPr b="0" dirty="0">
                <a:solidFill>
                  <a:srgbClr val="000000"/>
                </a:solidFill>
              </a:rPr>
              <a:t>(year) +</a:t>
            </a:r>
          </a:p>
          <a:p>
            <a:pPr defTabSz="457200">
              <a:defRPr sz="1700">
                <a:solidFill>
                  <a:srgbClr val="212121"/>
                </a:solidFill>
                <a:latin typeface="Courier New"/>
                <a:ea typeface="Courier New"/>
                <a:cs typeface="Courier New"/>
                <a:sym typeface="Courier New"/>
              </a:defRPr>
            </a:pPr>
            <a:r>
              <a:rPr dirty="0">
                <a:solidFill>
                  <a:srgbClr val="000000"/>
                </a:solidFill>
              </a:rPr>
              <a:t>   13   </a:t>
            </a:r>
            <a:r>
              <a:rPr b="1" dirty="0" err="1">
                <a:solidFill>
                  <a:srgbClr val="000000"/>
                </a:solidFill>
              </a:rPr>
              <a:t>ease_aes</a:t>
            </a:r>
            <a:r>
              <a:rPr dirty="0">
                <a:solidFill>
                  <a:srgbClr val="000000"/>
                </a:solidFill>
              </a:rPr>
              <a:t>(</a:t>
            </a:r>
            <a:r>
              <a:rPr dirty="0">
                <a:solidFill>
                  <a:srgbClr val="4C886B"/>
                </a:solidFill>
              </a:rPr>
              <a:t>"linear"</a:t>
            </a:r>
            <a:r>
              <a:rPr dirty="0">
                <a:solidFill>
                  <a:srgbClr val="000000"/>
                </a:solidFill>
              </a:rPr>
              <a:t>)</a:t>
            </a:r>
          </a:p>
        </p:txBody>
      </p:sp>
      <p:sp>
        <p:nvSpPr>
          <p:cNvPr id="3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Why       ?    2. Data manipulation"/>
          <p:cNvSpPr txBox="1">
            <a:spLocks noGrp="1"/>
          </p:cNvSpPr>
          <p:nvPr>
            <p:ph type="body" idx="22"/>
          </p:nvPr>
        </p:nvSpPr>
        <p:spPr>
          <a:prstGeom prst="rect">
            <a:avLst/>
          </a:prstGeom>
        </p:spPr>
        <p:txBody>
          <a:bodyPr/>
          <a:lstStyle/>
          <a:p>
            <a:pPr marL="0" lvl="1" indent="0">
              <a:spcBef>
                <a:spcPts val="0"/>
              </a:spcBef>
              <a:buSzTx/>
              <a:buNone/>
              <a:defRPr sz="5000"/>
            </a:pPr>
            <a:r>
              <a:t>Why       ?    </a:t>
            </a:r>
            <a:r>
              <a:rPr>
                <a:latin typeface="+mn-lt"/>
                <a:ea typeface="+mn-ea"/>
                <a:cs typeface="+mn-cs"/>
                <a:sym typeface="Avenir Heavy"/>
              </a:rPr>
              <a:t>2. Data manipulation</a:t>
            </a:r>
          </a:p>
        </p:txBody>
      </p:sp>
      <p:pic>
        <p:nvPicPr>
          <p:cNvPr id="317" name="rlogo_small.png" descr="rlogo_small.png"/>
          <p:cNvPicPr>
            <a:picLocks noChangeAspect="1"/>
          </p:cNvPicPr>
          <p:nvPr/>
        </p:nvPicPr>
        <p:blipFill>
          <a:blip r:embed="rId2"/>
          <a:stretch>
            <a:fillRect/>
          </a:stretch>
        </p:blipFill>
        <p:spPr>
          <a:xfrm>
            <a:off x="1676151" y="86171"/>
            <a:ext cx="960198" cy="742653"/>
          </a:xfrm>
          <a:prstGeom prst="rect">
            <a:avLst/>
          </a:prstGeom>
          <a:ln w="12700">
            <a:miter lim="400000"/>
          </a:ln>
          <a:effectLst>
            <a:outerShdw blurRad="63500" dist="25400" dir="5400000" rotWithShape="0">
              <a:srgbClr val="000000">
                <a:alpha val="50000"/>
              </a:srgbClr>
            </a:outerShdw>
          </a:effectLst>
        </p:spPr>
      </p:pic>
      <p:pic>
        <p:nvPicPr>
          <p:cNvPr id="318" name="Image" descr="Image of a qualtrics export into excel. Blech!"/>
          <p:cNvPicPr>
            <a:picLocks noChangeAspect="1"/>
          </p:cNvPicPr>
          <p:nvPr/>
        </p:nvPicPr>
        <p:blipFill>
          <a:blip r:embed="rId3"/>
          <a:stretch>
            <a:fillRect/>
          </a:stretch>
        </p:blipFill>
        <p:spPr>
          <a:xfrm>
            <a:off x="238766" y="1491306"/>
            <a:ext cx="5874127" cy="3910554"/>
          </a:xfrm>
          <a:prstGeom prst="rect">
            <a:avLst/>
          </a:prstGeom>
          <a:ln w="12700">
            <a:miter lim="400000"/>
          </a:ln>
          <a:effectLst>
            <a:outerShdw blurRad="63500" dist="25400" dir="5400000" rotWithShape="0">
              <a:srgbClr val="000000">
                <a:alpha val="50000"/>
              </a:srgbClr>
            </a:outerShdw>
          </a:effectLst>
        </p:spPr>
      </p:pic>
      <p:pic>
        <p:nvPicPr>
          <p:cNvPr id="319" name="Image" descr="PadMapper showing apartment locations in part of San Francisco"/>
          <p:cNvPicPr>
            <a:picLocks noChangeAspect="1"/>
          </p:cNvPicPr>
          <p:nvPr/>
        </p:nvPicPr>
        <p:blipFill>
          <a:blip r:embed="rId4"/>
          <a:stretch>
            <a:fillRect/>
          </a:stretch>
        </p:blipFill>
        <p:spPr>
          <a:xfrm>
            <a:off x="6435308" y="1526958"/>
            <a:ext cx="6461402" cy="3154981"/>
          </a:xfrm>
          <a:prstGeom prst="rect">
            <a:avLst/>
          </a:prstGeom>
          <a:ln w="12700">
            <a:miter lim="400000"/>
          </a:ln>
          <a:effectLst>
            <a:outerShdw blurRad="63500" dist="25400" dir="5400000" rotWithShape="0">
              <a:srgbClr val="000000">
                <a:alpha val="50000"/>
              </a:srgbClr>
            </a:outerShdw>
          </a:effectLst>
        </p:spPr>
      </p:pic>
      <p:grpSp>
        <p:nvGrpSpPr>
          <p:cNvPr id="322" name="Group"/>
          <p:cNvGrpSpPr/>
          <p:nvPr/>
        </p:nvGrpSpPr>
        <p:grpSpPr>
          <a:xfrm>
            <a:off x="1464676" y="5825770"/>
            <a:ext cx="10075449" cy="3720278"/>
            <a:chOff x="0" y="0"/>
            <a:chExt cx="10075447" cy="3720276"/>
          </a:xfrm>
        </p:grpSpPr>
        <p:pic>
          <p:nvPicPr>
            <p:cNvPr id="320" name="Image" descr="Image"/>
            <p:cNvPicPr>
              <a:picLocks noChangeAspect="1"/>
            </p:cNvPicPr>
            <p:nvPr/>
          </p:nvPicPr>
          <p:blipFill>
            <a:blip r:embed="rId5"/>
            <a:stretch>
              <a:fillRect/>
            </a:stretch>
          </p:blipFill>
          <p:spPr>
            <a:xfrm>
              <a:off x="3819856" y="0"/>
              <a:ext cx="2435734" cy="2822936"/>
            </a:xfrm>
            <a:prstGeom prst="rect">
              <a:avLst/>
            </a:prstGeom>
            <a:ln w="12700" cap="flat">
              <a:noFill/>
              <a:miter lim="400000"/>
            </a:ln>
            <a:effectLst>
              <a:outerShdw blurRad="63500" dist="25400" dir="5400000" rotWithShape="0">
                <a:srgbClr val="000000">
                  <a:alpha val="50000"/>
                </a:srgbClr>
              </a:outerShdw>
            </a:effectLst>
          </p:spPr>
        </p:pic>
        <p:sp>
          <p:nvSpPr>
            <p:cNvPr id="321" name="Making Data Wrangling Suck Less"/>
            <p:cNvSpPr txBox="1"/>
            <p:nvPr/>
          </p:nvSpPr>
          <p:spPr>
            <a:xfrm>
              <a:off x="0" y="2879020"/>
              <a:ext cx="10075447"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defRPr sz="6000">
                  <a:latin typeface="Helvetica"/>
                  <a:ea typeface="Helvetica"/>
                  <a:cs typeface="Helvetica"/>
                  <a:sym typeface="Helvetica"/>
                </a:defRPr>
              </a:lvl1pPr>
            </a:lstStyle>
            <a:p>
              <a:r>
                <a:rPr sz="4800" dirty="0"/>
                <a:t>Making Data Wrangling Less</a:t>
              </a:r>
              <a:r>
                <a:rPr lang="en-US" sz="4800" dirty="0"/>
                <a:t> Awful</a:t>
              </a:r>
              <a:endParaRPr sz="4800" dirty="0"/>
            </a:p>
          </p:txBody>
        </p:sp>
      </p:grpSp>
      <p:pic>
        <p:nvPicPr>
          <p:cNvPr id="323" name="selected.gif" descr="selected.gif"/>
          <p:cNvPicPr>
            <a:picLocks/>
          </p:cNvPicPr>
          <p:nvPr/>
        </p:nvPicPr>
        <p:blipFill>
          <a:blip r:embed="rId6"/>
          <a:stretch>
            <a:fillRect/>
          </a:stretch>
        </p:blipFill>
        <p:spPr>
          <a:xfrm>
            <a:off x="237149" y="5645064"/>
            <a:ext cx="2794001" cy="2794001"/>
          </a:xfrm>
          <a:prstGeom prst="rect">
            <a:avLst/>
          </a:prstGeom>
          <a:ln w="12700">
            <a:miter lim="400000"/>
          </a:ln>
        </p:spPr>
      </p:pic>
      <p:sp>
        <p:nvSpPr>
          <p:cNvPr id="324" name="Rectangle"/>
          <p:cNvSpPr/>
          <p:nvPr/>
        </p:nvSpPr>
        <p:spPr>
          <a:xfrm>
            <a:off x="130155" y="5566952"/>
            <a:ext cx="2946121" cy="3025725"/>
          </a:xfrm>
          <a:prstGeom prst="rect">
            <a:avLst/>
          </a:prstGeom>
          <a:solidFill>
            <a:srgbClr val="FFFFFF"/>
          </a:solidFill>
          <a:ln w="12700">
            <a:miter lim="400000"/>
          </a:ln>
        </p:spPr>
        <p:txBody>
          <a:bodyPr lIns="50800" tIns="50800" rIns="50800" bIns="50800" anchor="ctr"/>
          <a:lstStyle/>
          <a:p>
            <a:pPr algn="ctr">
              <a:defRPr sz="3000"/>
            </a:pPr>
            <a:endParaRPr/>
          </a:p>
        </p:txBody>
      </p:sp>
      <p:sp>
        <p:nvSpPr>
          <p:cNvPr id="325" name="thanks qualtrics :("/>
          <p:cNvSpPr txBox="1"/>
          <p:nvPr/>
        </p:nvSpPr>
        <p:spPr>
          <a:xfrm>
            <a:off x="2572581" y="3383605"/>
            <a:ext cx="3697115"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1"/>
                </a:solidFill>
                <a:latin typeface="Helvetica"/>
                <a:ea typeface="Helvetica"/>
                <a:cs typeface="Helvetica"/>
                <a:sym typeface="Helvetica"/>
              </a:defRPr>
            </a:lvl1pPr>
          </a:lstStyle>
          <a:p>
            <a:r>
              <a:t>thanks qualtrics :(</a:t>
            </a:r>
          </a:p>
        </p:txBody>
      </p:sp>
      <p:sp>
        <p:nvSpPr>
          <p:cNvPr id="3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1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3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2" animBg="1" advAuto="0"/>
      <p:bldP spid="322" grpId="4" animBg="1" advAuto="0"/>
      <p:bldP spid="324" grpId="1" animBg="1" advAuto="0"/>
      <p:bldP spid="324" grpId="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 name="Image" descr="growth in # packages contributed to CRAN and in # of beta versions"/>
          <p:cNvPicPr>
            <a:picLocks noChangeAspect="1"/>
          </p:cNvPicPr>
          <p:nvPr/>
        </p:nvPicPr>
        <p:blipFill>
          <a:blip r:embed="rId2"/>
          <a:stretch>
            <a:fillRect/>
          </a:stretch>
        </p:blipFill>
        <p:spPr>
          <a:xfrm>
            <a:off x="1224283" y="1467147"/>
            <a:ext cx="10795001" cy="6273801"/>
          </a:xfrm>
          <a:prstGeom prst="rect">
            <a:avLst/>
          </a:prstGeom>
          <a:ln w="12700">
            <a:miter lim="400000"/>
          </a:ln>
          <a:effectLst>
            <a:outerShdw blurRad="63500" dist="25400" dir="5400000" rotWithShape="0">
              <a:srgbClr val="000000">
                <a:alpha val="50000"/>
              </a:srgbClr>
            </a:outerShdw>
          </a:effectLst>
        </p:spPr>
      </p:pic>
      <p:sp>
        <p:nvSpPr>
          <p:cNvPr id="329" name="Why       ?    3. Statistical modeling"/>
          <p:cNvSpPr txBox="1">
            <a:spLocks noGrp="1"/>
          </p:cNvSpPr>
          <p:nvPr>
            <p:ph type="body" idx="22"/>
          </p:nvPr>
        </p:nvSpPr>
        <p:spPr>
          <a:prstGeom prst="rect">
            <a:avLst/>
          </a:prstGeom>
        </p:spPr>
        <p:txBody>
          <a:bodyPr/>
          <a:lstStyle/>
          <a:p>
            <a:pPr marL="0" lvl="1" indent="0">
              <a:spcBef>
                <a:spcPts val="0"/>
              </a:spcBef>
              <a:buSzTx/>
              <a:buNone/>
              <a:defRPr sz="5000"/>
            </a:pPr>
            <a:r>
              <a:t>Why       ?    </a:t>
            </a:r>
            <a:r>
              <a:rPr>
                <a:latin typeface="+mn-lt"/>
                <a:ea typeface="+mn-ea"/>
                <a:cs typeface="+mn-cs"/>
                <a:sym typeface="Avenir Heavy"/>
              </a:rPr>
              <a:t>3.</a:t>
            </a:r>
            <a:r>
              <a:t> </a:t>
            </a:r>
            <a:r>
              <a:rPr>
                <a:latin typeface="+mn-lt"/>
                <a:ea typeface="+mn-ea"/>
                <a:cs typeface="+mn-cs"/>
                <a:sym typeface="Avenir Heavy"/>
              </a:rPr>
              <a:t>Statistical modeling</a:t>
            </a:r>
          </a:p>
        </p:txBody>
      </p:sp>
      <p:pic>
        <p:nvPicPr>
          <p:cNvPr id="330" name="rlogo_small.png" descr="rlogo_small.png"/>
          <p:cNvPicPr>
            <a:picLocks noChangeAspect="1"/>
          </p:cNvPicPr>
          <p:nvPr/>
        </p:nvPicPr>
        <p:blipFill>
          <a:blip r:embed="rId3"/>
          <a:stretch>
            <a:fillRect/>
          </a:stretch>
        </p:blipFill>
        <p:spPr>
          <a:xfrm>
            <a:off x="1676151" y="86171"/>
            <a:ext cx="960198" cy="742653"/>
          </a:xfrm>
          <a:prstGeom prst="rect">
            <a:avLst/>
          </a:prstGeom>
          <a:ln w="12700">
            <a:miter lim="400000"/>
          </a:ln>
          <a:effectLst>
            <a:outerShdw blurRad="63500" dist="25400" dir="5400000" rotWithShape="0">
              <a:srgbClr val="000000">
                <a:alpha val="50000"/>
              </a:srgbClr>
            </a:outerShdw>
          </a:effectLst>
        </p:spPr>
      </p:pic>
      <p:sp>
        <p:nvSpPr>
          <p:cNvPr id="331" name="This is what R was developed to do.…"/>
          <p:cNvSpPr txBox="1"/>
          <p:nvPr/>
        </p:nvSpPr>
        <p:spPr>
          <a:xfrm>
            <a:off x="2783077" y="8140700"/>
            <a:ext cx="7438645" cy="1346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ctr"/>
            <a:r>
              <a:t>This is what R was developed to do.</a:t>
            </a:r>
          </a:p>
          <a:p>
            <a:pPr algn="ctr"/>
            <a:r>
              <a:t>(and it continues to develop!!)</a:t>
            </a:r>
          </a:p>
        </p:txBody>
      </p:sp>
      <p:sp>
        <p:nvSpPr>
          <p:cNvPr id="332" name="CRAN = The comprehensive R network"/>
          <p:cNvSpPr txBox="1"/>
          <p:nvPr/>
        </p:nvSpPr>
        <p:spPr>
          <a:xfrm>
            <a:off x="2847492" y="2668546"/>
            <a:ext cx="8123114"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1"/>
                </a:solidFill>
                <a:latin typeface="Helvetica"/>
                <a:ea typeface="Helvetica"/>
                <a:cs typeface="Helvetica"/>
                <a:sym typeface="Helvetica"/>
              </a:defRPr>
            </a:lvl1pPr>
          </a:lstStyle>
          <a:p>
            <a:r>
              <a:rPr dirty="0"/>
              <a:t>CRAN = The comprehensive R network</a:t>
            </a:r>
          </a:p>
        </p:txBody>
      </p:sp>
      <p:sp>
        <p:nvSpPr>
          <p:cNvPr id="3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Why       ?    4. Communicating results"/>
          <p:cNvSpPr txBox="1">
            <a:spLocks noGrp="1"/>
          </p:cNvSpPr>
          <p:nvPr>
            <p:ph type="body" idx="22"/>
          </p:nvPr>
        </p:nvSpPr>
        <p:spPr>
          <a:prstGeom prst="rect">
            <a:avLst/>
          </a:prstGeom>
        </p:spPr>
        <p:txBody>
          <a:bodyPr/>
          <a:lstStyle/>
          <a:p>
            <a:pPr marL="0" lvl="1" indent="0" defTabSz="578358">
              <a:spcBef>
                <a:spcPts val="0"/>
              </a:spcBef>
              <a:buSzTx/>
              <a:buNone/>
              <a:defRPr sz="4950"/>
            </a:pPr>
            <a:r>
              <a:t>Why       ?    </a:t>
            </a:r>
            <a:r>
              <a:rPr>
                <a:latin typeface="+mn-lt"/>
                <a:ea typeface="+mn-ea"/>
                <a:cs typeface="+mn-cs"/>
                <a:sym typeface="Avenir Heavy"/>
              </a:rPr>
              <a:t>4. Communicating results</a:t>
            </a:r>
          </a:p>
        </p:txBody>
      </p:sp>
      <p:pic>
        <p:nvPicPr>
          <p:cNvPr id="336" name="rlogo_small.png" descr="rlogo_small.png"/>
          <p:cNvPicPr>
            <a:picLocks noChangeAspect="1"/>
          </p:cNvPicPr>
          <p:nvPr/>
        </p:nvPicPr>
        <p:blipFill>
          <a:blip r:embed="rId2"/>
          <a:stretch>
            <a:fillRect/>
          </a:stretch>
        </p:blipFill>
        <p:spPr>
          <a:xfrm>
            <a:off x="1676151" y="86171"/>
            <a:ext cx="960198" cy="742653"/>
          </a:xfrm>
          <a:prstGeom prst="rect">
            <a:avLst/>
          </a:prstGeom>
          <a:ln w="12700">
            <a:miter lim="400000"/>
          </a:ln>
          <a:effectLst>
            <a:outerShdw blurRad="63500" dist="25400" dir="5400000" rotWithShape="0">
              <a:srgbClr val="000000">
                <a:alpha val="50000"/>
              </a:srgbClr>
            </a:outerShdw>
          </a:effectLst>
        </p:spPr>
      </p:pic>
      <p:pic>
        <p:nvPicPr>
          <p:cNvPr id="337" name="Image" descr="Image"/>
          <p:cNvPicPr>
            <a:picLocks noChangeAspect="1"/>
          </p:cNvPicPr>
          <p:nvPr/>
        </p:nvPicPr>
        <p:blipFill>
          <a:blip r:embed="rId3"/>
          <a:stretch>
            <a:fillRect/>
          </a:stretch>
        </p:blipFill>
        <p:spPr>
          <a:xfrm>
            <a:off x="6668821" y="1591745"/>
            <a:ext cx="6072149" cy="6570110"/>
          </a:xfrm>
          <a:prstGeom prst="rect">
            <a:avLst/>
          </a:prstGeom>
          <a:ln w="25400">
            <a:solidFill>
              <a:srgbClr val="000000"/>
            </a:solidFill>
            <a:miter lim="400000"/>
          </a:ln>
          <a:effectLst>
            <a:outerShdw blurRad="63500" dist="25400" dir="5400000" rotWithShape="0">
              <a:srgbClr val="000000">
                <a:alpha val="50000"/>
              </a:srgbClr>
            </a:outerShdw>
          </a:effectLst>
        </p:spPr>
      </p:pic>
      <p:pic>
        <p:nvPicPr>
          <p:cNvPr id="338" name="Image" descr="Image"/>
          <p:cNvPicPr>
            <a:picLocks noChangeAspect="1"/>
          </p:cNvPicPr>
          <p:nvPr/>
        </p:nvPicPr>
        <p:blipFill>
          <a:blip r:embed="rId4"/>
          <a:srcRect r="51558"/>
          <a:stretch>
            <a:fillRect/>
          </a:stretch>
        </p:blipFill>
        <p:spPr>
          <a:xfrm>
            <a:off x="362268" y="1579045"/>
            <a:ext cx="5337473" cy="6570181"/>
          </a:xfrm>
          <a:prstGeom prst="rect">
            <a:avLst/>
          </a:prstGeom>
          <a:ln w="12700">
            <a:miter lim="400000"/>
          </a:ln>
          <a:effectLst>
            <a:outerShdw blurRad="63500" dist="25400" dir="5400000" rotWithShape="0">
              <a:srgbClr val="000000">
                <a:alpha val="50000"/>
              </a:srgbClr>
            </a:outerShdw>
          </a:effectLst>
        </p:spPr>
      </p:pic>
      <p:sp>
        <p:nvSpPr>
          <p:cNvPr id="339" name="Line"/>
          <p:cNvSpPr/>
          <p:nvPr/>
        </p:nvSpPr>
        <p:spPr>
          <a:xfrm flipH="1">
            <a:off x="5321300" y="5130800"/>
            <a:ext cx="1690523" cy="0"/>
          </a:xfrm>
          <a:prstGeom prst="line">
            <a:avLst/>
          </a:prstGeom>
          <a:ln w="127000">
            <a:solidFill>
              <a:srgbClr val="000000"/>
            </a:solidFill>
            <a:miter lim="400000"/>
            <a:headEnd type="triangle"/>
          </a:ln>
        </p:spPr>
        <p:txBody>
          <a:bodyPr lIns="50800" tIns="50800" rIns="50800" bIns="50800" anchor="ctr"/>
          <a:lstStyle/>
          <a:p>
            <a:pPr algn="ctr">
              <a:defRPr sz="3000"/>
            </a:pPr>
            <a:endParaRPr/>
          </a:p>
        </p:txBody>
      </p:sp>
      <p:sp>
        <p:nvSpPr>
          <p:cNvPr id="340" name="R Markdown"/>
          <p:cNvSpPr txBox="1"/>
          <p:nvPr/>
        </p:nvSpPr>
        <p:spPr>
          <a:xfrm>
            <a:off x="1699230" y="8236775"/>
            <a:ext cx="2663649"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 Markdown</a:t>
            </a:r>
          </a:p>
        </p:txBody>
      </p:sp>
      <p:sp>
        <p:nvSpPr>
          <p:cNvPr id="34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asted-movie.png" descr="Tobi Gerstenberg on a beach holding a surfboard"/>
          <p:cNvPicPr>
            <a:picLocks noChangeAspect="1"/>
          </p:cNvPicPr>
          <p:nvPr/>
        </p:nvPicPr>
        <p:blipFill rotWithShape="1">
          <a:blip r:embed="rId2"/>
          <a:srcRect l="58213" t="29150" r="2111" b="16479"/>
          <a:stretch/>
        </p:blipFill>
        <p:spPr>
          <a:xfrm>
            <a:off x="7003914" y="5121336"/>
            <a:ext cx="4743801" cy="3727156"/>
          </a:xfrm>
          <a:prstGeom prst="rect">
            <a:avLst/>
          </a:prstGeom>
          <a:ln w="12700">
            <a:miter lim="400000"/>
          </a:ln>
          <a:effectLst>
            <a:outerShdw blurRad="63500" dist="25400" dir="5400000" rotWithShape="0">
              <a:srgbClr val="000000">
                <a:alpha val="50000"/>
              </a:srgbClr>
            </a:outerShdw>
          </a:effectLst>
        </p:spPr>
      </p:pic>
      <p:sp>
        <p:nvSpPr>
          <p:cNvPr id="2" name="Text Placeholder 1">
            <a:extLst>
              <a:ext uri="{FF2B5EF4-FFF2-40B4-BE49-F238E27FC236}">
                <a16:creationId xmlns:a16="http://schemas.microsoft.com/office/drawing/2014/main" id="{B2B54883-CA00-AEC3-4248-FAD57869E849}"/>
              </a:ext>
            </a:extLst>
          </p:cNvPr>
          <p:cNvSpPr>
            <a:spLocks noGrp="1"/>
          </p:cNvSpPr>
          <p:nvPr>
            <p:ph type="body" sz="quarter" idx="21"/>
          </p:nvPr>
        </p:nvSpPr>
        <p:spPr>
          <a:xfrm>
            <a:off x="600989" y="1067396"/>
            <a:ext cx="11023599" cy="3426579"/>
          </a:xfrm>
        </p:spPr>
        <p:txBody>
          <a:bodyPr/>
          <a:lstStyle/>
          <a:p>
            <a:r>
              <a:rPr lang="en-US" dirty="0"/>
              <a:t>These slides are a fork under license CC-BY-4.0 (Creative Commons Attribution 4.0 International) of Tobi </a:t>
            </a:r>
            <a:r>
              <a:rPr lang="en-US" dirty="0" err="1"/>
              <a:t>Gerstenberg’s</a:t>
            </a:r>
            <a:r>
              <a:rPr lang="en-US" dirty="0"/>
              <a:t> open source slides at </a:t>
            </a:r>
            <a:r>
              <a:rPr lang="en-US" dirty="0">
                <a:hlinkClick r:id="rId3"/>
              </a:rPr>
              <a:t>github.com/psych252/psych252slides</a:t>
            </a:r>
            <a:r>
              <a:rPr lang="en-US" dirty="0"/>
              <a:t> for psych 252 “Statistical Methods for Behavioral and Social Sciences”, which he teaches at Stanford</a:t>
            </a:r>
          </a:p>
        </p:txBody>
      </p:sp>
      <p:sp>
        <p:nvSpPr>
          <p:cNvPr id="3" name="Text Placeholder 2">
            <a:extLst>
              <a:ext uri="{FF2B5EF4-FFF2-40B4-BE49-F238E27FC236}">
                <a16:creationId xmlns:a16="http://schemas.microsoft.com/office/drawing/2014/main" id="{F749B6FA-2B50-DE3A-8546-46D8B376A67B}"/>
              </a:ext>
            </a:extLst>
          </p:cNvPr>
          <p:cNvSpPr>
            <a:spLocks noGrp="1"/>
          </p:cNvSpPr>
          <p:nvPr>
            <p:ph type="body" sz="quarter" idx="22"/>
          </p:nvPr>
        </p:nvSpPr>
        <p:spPr/>
        <p:txBody>
          <a:bodyPr/>
          <a:lstStyle/>
          <a:p>
            <a:r>
              <a:rPr lang="en-US" dirty="0"/>
              <a:t>Thank you!</a:t>
            </a:r>
          </a:p>
        </p:txBody>
      </p:sp>
      <p:sp>
        <p:nvSpPr>
          <p:cNvPr id="2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5" name="TextBox 4">
            <a:extLst>
              <a:ext uri="{FF2B5EF4-FFF2-40B4-BE49-F238E27FC236}">
                <a16:creationId xmlns:a16="http://schemas.microsoft.com/office/drawing/2014/main" id="{FB1007D1-5469-1C2F-6CB3-A833F01871D9}"/>
              </a:ext>
            </a:extLst>
          </p:cNvPr>
          <p:cNvSpPr txBox="1"/>
          <p:nvPr/>
        </p:nvSpPr>
        <p:spPr>
          <a:xfrm>
            <a:off x="600989" y="5121336"/>
            <a:ext cx="6202767"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Until I get all the editing straight, there will be slides that say “I” when they really mean “Tobi </a:t>
            </a:r>
            <a:r>
              <a:rPr lang="en-US" dirty="0" err="1"/>
              <a:t>Gerstenberg</a:t>
            </a:r>
            <a:r>
              <a:rPr lang="en-US"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Why       ?    4. Communicating results"/>
          <p:cNvSpPr txBox="1">
            <a:spLocks noGrp="1"/>
          </p:cNvSpPr>
          <p:nvPr>
            <p:ph type="body" idx="22"/>
          </p:nvPr>
        </p:nvSpPr>
        <p:spPr>
          <a:prstGeom prst="rect">
            <a:avLst/>
          </a:prstGeom>
        </p:spPr>
        <p:txBody>
          <a:bodyPr/>
          <a:lstStyle/>
          <a:p>
            <a:pPr marL="0" lvl="1" indent="0" defTabSz="578358">
              <a:spcBef>
                <a:spcPts val="0"/>
              </a:spcBef>
              <a:buSzTx/>
              <a:buNone/>
              <a:defRPr sz="4950"/>
            </a:pPr>
            <a:r>
              <a:t>Why       ?    </a:t>
            </a:r>
            <a:r>
              <a:rPr>
                <a:latin typeface="+mn-lt"/>
                <a:ea typeface="+mn-ea"/>
                <a:cs typeface="+mn-cs"/>
                <a:sym typeface="Avenir Heavy"/>
              </a:rPr>
              <a:t>4. Communicating results</a:t>
            </a:r>
          </a:p>
        </p:txBody>
      </p:sp>
      <p:pic>
        <p:nvPicPr>
          <p:cNvPr id="344" name="rlogo_small.png" descr="rlogo_small.png"/>
          <p:cNvPicPr>
            <a:picLocks noChangeAspect="1"/>
          </p:cNvPicPr>
          <p:nvPr/>
        </p:nvPicPr>
        <p:blipFill>
          <a:blip r:embed="rId2"/>
          <a:stretch>
            <a:fillRect/>
          </a:stretch>
        </p:blipFill>
        <p:spPr>
          <a:xfrm>
            <a:off x="1676151" y="86171"/>
            <a:ext cx="960198" cy="742653"/>
          </a:xfrm>
          <a:prstGeom prst="rect">
            <a:avLst/>
          </a:prstGeom>
          <a:ln w="12700">
            <a:miter lim="400000"/>
          </a:ln>
          <a:effectLst>
            <a:outerShdw blurRad="63500" dist="25400" dir="5400000" rotWithShape="0">
              <a:srgbClr val="000000">
                <a:alpha val="50000"/>
              </a:srgbClr>
            </a:outerShdw>
          </a:effectLst>
        </p:spPr>
      </p:pic>
      <p:pic>
        <p:nvPicPr>
          <p:cNvPr id="345" name="Image" descr="Image"/>
          <p:cNvPicPr>
            <a:picLocks noChangeAspect="1"/>
          </p:cNvPicPr>
          <p:nvPr/>
        </p:nvPicPr>
        <p:blipFill>
          <a:blip r:embed="rId3"/>
          <a:stretch>
            <a:fillRect/>
          </a:stretch>
        </p:blipFill>
        <p:spPr>
          <a:xfrm>
            <a:off x="1746386" y="1524332"/>
            <a:ext cx="9512028" cy="6762681"/>
          </a:xfrm>
          <a:prstGeom prst="rect">
            <a:avLst/>
          </a:prstGeom>
          <a:ln w="12700">
            <a:miter lim="400000"/>
          </a:ln>
          <a:effectLst>
            <a:outerShdw blurRad="63500" dist="25400" dir="5400000" rotWithShape="0">
              <a:srgbClr val="000000">
                <a:alpha val="50000"/>
              </a:srgbClr>
            </a:outerShdw>
          </a:effectLst>
        </p:spPr>
      </p:pic>
      <p:sp>
        <p:nvSpPr>
          <p:cNvPr id="346" name="https://r4ds.had.co.nz/"/>
          <p:cNvSpPr txBox="1"/>
          <p:nvPr/>
        </p:nvSpPr>
        <p:spPr>
          <a:xfrm>
            <a:off x="4074439" y="8743950"/>
            <a:ext cx="4753509"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https://r4ds.had.co.nz/</a:t>
            </a:r>
          </a:p>
        </p:txBody>
      </p:sp>
      <p:sp>
        <p:nvSpPr>
          <p:cNvPr id="34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Why       ?    Tidyverse"/>
          <p:cNvSpPr txBox="1"/>
          <p:nvPr/>
        </p:nvSpPr>
        <p:spPr>
          <a:xfrm>
            <a:off x="254000" y="50800"/>
            <a:ext cx="11099800" cy="1016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lvl="1" indent="0">
              <a:defRPr sz="5000"/>
            </a:pPr>
            <a:r>
              <a:t>Why       ?    </a:t>
            </a:r>
            <a:r>
              <a:rPr>
                <a:latin typeface="+mn-lt"/>
                <a:ea typeface="+mn-ea"/>
                <a:cs typeface="+mn-cs"/>
                <a:sym typeface="Avenir Heavy"/>
              </a:rPr>
              <a:t>Tidyverse</a:t>
            </a:r>
          </a:p>
        </p:txBody>
      </p:sp>
      <p:pic>
        <p:nvPicPr>
          <p:cNvPr id="350" name="Image" descr="Image"/>
          <p:cNvPicPr>
            <a:picLocks noChangeAspect="1"/>
          </p:cNvPicPr>
          <p:nvPr/>
        </p:nvPicPr>
        <p:blipFill>
          <a:blip r:embed="rId3"/>
          <a:stretch>
            <a:fillRect/>
          </a:stretch>
        </p:blipFill>
        <p:spPr>
          <a:xfrm>
            <a:off x="2273345" y="1361115"/>
            <a:ext cx="8458110" cy="3108397"/>
          </a:xfrm>
          <a:prstGeom prst="rect">
            <a:avLst/>
          </a:prstGeom>
          <a:ln w="12700">
            <a:miter lim="400000"/>
          </a:ln>
        </p:spPr>
      </p:pic>
      <p:sp>
        <p:nvSpPr>
          <p:cNvPr id="351" name="Import: get data into R…"/>
          <p:cNvSpPr txBox="1"/>
          <p:nvPr/>
        </p:nvSpPr>
        <p:spPr>
          <a:xfrm>
            <a:off x="622427" y="4763231"/>
            <a:ext cx="11759946" cy="410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381000" indent="-381000">
              <a:buSzPct val="100000"/>
              <a:buChar char="•"/>
              <a:defRPr sz="3300"/>
            </a:pPr>
            <a:r>
              <a:rPr>
                <a:latin typeface="Avenir Book Oblique"/>
                <a:ea typeface="Avenir Book Oblique"/>
                <a:cs typeface="Avenir Book Oblique"/>
                <a:sym typeface="Avenir Book Oblique"/>
              </a:rPr>
              <a:t>Import</a:t>
            </a:r>
            <a:r>
              <a:t>: get data into R </a:t>
            </a:r>
          </a:p>
          <a:p>
            <a:pPr marL="381000" indent="-381000">
              <a:buSzPct val="100000"/>
              <a:buChar char="•"/>
              <a:defRPr sz="3300"/>
            </a:pPr>
            <a:r>
              <a:rPr>
                <a:latin typeface="Avenir Book Oblique"/>
                <a:ea typeface="Avenir Book Oblique"/>
                <a:cs typeface="Avenir Book Oblique"/>
                <a:sym typeface="Avenir Book Oblique"/>
              </a:rPr>
              <a:t>Tidy</a:t>
            </a:r>
            <a:r>
              <a:t>: clean and format the data</a:t>
            </a:r>
          </a:p>
          <a:p>
            <a:pPr marL="381000" indent="-381000">
              <a:buSzPct val="100000"/>
              <a:buChar char="•"/>
              <a:defRPr sz="3300"/>
            </a:pPr>
            <a:r>
              <a:rPr>
                <a:latin typeface="Avenir Book Oblique"/>
                <a:ea typeface="Avenir Book Oblique"/>
                <a:cs typeface="Avenir Book Oblique"/>
                <a:sym typeface="Avenir Book Oblique"/>
              </a:rPr>
              <a:t>Transform</a:t>
            </a:r>
            <a:r>
              <a:t>: select variables, create new ones, group and summarize </a:t>
            </a:r>
          </a:p>
          <a:p>
            <a:pPr marL="381000" indent="-381000">
              <a:buSzPct val="100000"/>
              <a:buChar char="•"/>
              <a:defRPr sz="3300"/>
            </a:pPr>
            <a:r>
              <a:rPr>
                <a:latin typeface="Avenir Book Oblique"/>
                <a:ea typeface="Avenir Book Oblique"/>
                <a:cs typeface="Avenir Book Oblique"/>
                <a:sym typeface="Avenir Book Oblique"/>
              </a:rPr>
              <a:t>Visualize</a:t>
            </a:r>
            <a:r>
              <a:t>: "look" at the data in different ways</a:t>
            </a:r>
          </a:p>
          <a:p>
            <a:pPr marL="381000" indent="-381000">
              <a:buSzPct val="100000"/>
              <a:buChar char="•"/>
              <a:defRPr sz="3300">
                <a:latin typeface="Avenir Book Oblique"/>
                <a:ea typeface="Avenir Book Oblique"/>
                <a:cs typeface="Avenir Book Oblique"/>
                <a:sym typeface="Avenir Book Oblique"/>
              </a:defRPr>
            </a:pPr>
            <a:r>
              <a:t>Model</a:t>
            </a:r>
            <a:r>
              <a:rPr>
                <a:latin typeface="+mj-lt"/>
                <a:ea typeface="+mj-ea"/>
                <a:cs typeface="+mj-cs"/>
                <a:sym typeface="Avenir Book"/>
              </a:rPr>
              <a:t>: answer questions about the data</a:t>
            </a:r>
          </a:p>
          <a:p>
            <a:pPr marL="381000" indent="-381000">
              <a:buSzPct val="100000"/>
              <a:buChar char="•"/>
              <a:defRPr sz="3300">
                <a:latin typeface="Avenir Book Oblique"/>
                <a:ea typeface="Avenir Book Oblique"/>
                <a:cs typeface="Avenir Book Oblique"/>
                <a:sym typeface="Avenir Book Oblique"/>
              </a:defRPr>
            </a:pPr>
            <a:r>
              <a:t>Communicate</a:t>
            </a:r>
            <a:r>
              <a:rPr>
                <a:latin typeface="+mj-lt"/>
                <a:ea typeface="+mj-ea"/>
                <a:cs typeface="+mj-cs"/>
                <a:sym typeface="Avenir Book"/>
              </a:rPr>
              <a:t>: write reproducible research reports</a:t>
            </a:r>
          </a:p>
        </p:txBody>
      </p:sp>
      <p:sp>
        <p:nvSpPr>
          <p:cNvPr id="352" name="Grolemund &amp; Wickham (2016). R for data science: import, tidy, transform, visualize, and model data"/>
          <p:cNvSpPr txBox="1"/>
          <p:nvPr/>
        </p:nvSpPr>
        <p:spPr>
          <a:xfrm>
            <a:off x="420096" y="9142917"/>
            <a:ext cx="11989652"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lvl1pPr>
          </a:lstStyle>
          <a:p>
            <a:r>
              <a:t>Grolemund &amp; Wickham (2016). R for data science: import, tidy, transform, visualize, and model data </a:t>
            </a:r>
          </a:p>
        </p:txBody>
      </p:sp>
      <p:pic>
        <p:nvPicPr>
          <p:cNvPr id="353" name="rlogo_small.png" descr="rlogo_small.png"/>
          <p:cNvPicPr>
            <a:picLocks noChangeAspect="1"/>
          </p:cNvPicPr>
          <p:nvPr/>
        </p:nvPicPr>
        <p:blipFill>
          <a:blip r:embed="rId4"/>
          <a:stretch>
            <a:fillRect/>
          </a:stretch>
        </p:blipFill>
        <p:spPr>
          <a:xfrm>
            <a:off x="1676151" y="86171"/>
            <a:ext cx="960198" cy="742653"/>
          </a:xfrm>
          <a:prstGeom prst="rect">
            <a:avLst/>
          </a:prstGeom>
          <a:ln w="12700">
            <a:miter lim="400000"/>
          </a:ln>
          <a:effectLst>
            <a:outerShdw blurRad="63500" dist="25400" dir="5400000" rotWithShape="0">
              <a:srgbClr val="000000">
                <a:alpha val="50000"/>
              </a:srgbClr>
            </a:outerShdw>
          </a:effectLst>
        </p:spPr>
      </p:pic>
      <p:sp>
        <p:nvSpPr>
          <p:cNvPr id="3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many of us here at Stanford use it…"/>
          <p:cNvSpPr txBox="1">
            <a:spLocks noGrp="1"/>
          </p:cNvSpPr>
          <p:nvPr>
            <p:ph type="body" idx="21"/>
          </p:nvPr>
        </p:nvSpPr>
        <p:spPr>
          <a:xfrm>
            <a:off x="1422400" y="1333500"/>
            <a:ext cx="10160000" cy="3526606"/>
          </a:xfrm>
          <a:prstGeom prst="rect">
            <a:avLst/>
          </a:prstGeom>
        </p:spPr>
        <p:txBody>
          <a:bodyPr/>
          <a:lstStyle/>
          <a:p>
            <a:pPr marL="381000" indent="-381000">
              <a:buSzPct val="100000"/>
              <a:buChar char="•"/>
            </a:pPr>
            <a:r>
              <a:rPr dirty="0"/>
              <a:t>many of </a:t>
            </a:r>
            <a:r>
              <a:rPr lang="en-US" dirty="0"/>
              <a:t>people in the world use it</a:t>
            </a:r>
          </a:p>
          <a:p>
            <a:pPr marL="381000" indent="-381000">
              <a:buSzPct val="100000"/>
              <a:buChar char="•"/>
            </a:pPr>
            <a:r>
              <a:rPr lang="en-US" dirty="0"/>
              <a:t>This includes many psychologists</a:t>
            </a:r>
            <a:endParaRPr dirty="0"/>
          </a:p>
          <a:p>
            <a:pPr marL="381000" indent="-381000">
              <a:buSzPct val="100000"/>
              <a:buChar char="•"/>
            </a:pPr>
            <a:r>
              <a:rPr dirty="0"/>
              <a:t>R has a nice online community. </a:t>
            </a:r>
            <a:r>
              <a:rPr dirty="0">
                <a:solidFill>
                  <a:schemeClr val="accent1"/>
                </a:solidFill>
                <a:latin typeface="Helvetica"/>
                <a:ea typeface="Helvetica"/>
                <a:cs typeface="Helvetica"/>
                <a:sym typeface="Helvetica"/>
              </a:rPr>
              <a:t>#</a:t>
            </a:r>
            <a:r>
              <a:rPr dirty="0" err="1">
                <a:solidFill>
                  <a:schemeClr val="accent1"/>
                </a:solidFill>
                <a:latin typeface="Helvetica"/>
                <a:ea typeface="Helvetica"/>
                <a:cs typeface="Helvetica"/>
                <a:sym typeface="Helvetica"/>
              </a:rPr>
              <a:t>rstats</a:t>
            </a:r>
            <a:endParaRPr dirty="0">
              <a:solidFill>
                <a:schemeClr val="accent1"/>
              </a:solidFill>
              <a:latin typeface="Helvetica"/>
              <a:ea typeface="Helvetica"/>
              <a:cs typeface="Helvetica"/>
              <a:sym typeface="Helvetica"/>
            </a:endParaRPr>
          </a:p>
          <a:p>
            <a:pPr marL="381000" indent="-381000">
              <a:buSzPct val="100000"/>
              <a:buChar char="•"/>
            </a:pPr>
            <a:r>
              <a:rPr dirty="0"/>
              <a:t>RStudio is a great IDE (Integrated Development Environment)! </a:t>
            </a:r>
          </a:p>
        </p:txBody>
      </p:sp>
      <p:sp>
        <p:nvSpPr>
          <p:cNvPr id="359" name="Why       ?    Also ..."/>
          <p:cNvSpPr txBox="1">
            <a:spLocks noGrp="1"/>
          </p:cNvSpPr>
          <p:nvPr>
            <p:ph type="body" idx="22"/>
          </p:nvPr>
        </p:nvSpPr>
        <p:spPr>
          <a:prstGeom prst="rect">
            <a:avLst/>
          </a:prstGeom>
        </p:spPr>
        <p:txBody>
          <a:bodyPr/>
          <a:lstStyle/>
          <a:p>
            <a:pPr marL="0" lvl="1" indent="0">
              <a:spcBef>
                <a:spcPts val="0"/>
              </a:spcBef>
              <a:buSzTx/>
              <a:buNone/>
              <a:defRPr sz="5000"/>
            </a:pPr>
            <a:r>
              <a:t>Why       ?    </a:t>
            </a:r>
            <a:r>
              <a:rPr>
                <a:latin typeface="+mn-lt"/>
                <a:ea typeface="+mn-ea"/>
                <a:cs typeface="+mn-cs"/>
                <a:sym typeface="Avenir Heavy"/>
              </a:rPr>
              <a:t>Also ...</a:t>
            </a:r>
          </a:p>
        </p:txBody>
      </p:sp>
      <p:pic>
        <p:nvPicPr>
          <p:cNvPr id="360" name="rlogo_small.png" descr="rlogo_small.png"/>
          <p:cNvPicPr>
            <a:picLocks noChangeAspect="1"/>
          </p:cNvPicPr>
          <p:nvPr/>
        </p:nvPicPr>
        <p:blipFill>
          <a:blip r:embed="rId2"/>
          <a:stretch>
            <a:fillRect/>
          </a:stretch>
        </p:blipFill>
        <p:spPr>
          <a:xfrm>
            <a:off x="1676151" y="86171"/>
            <a:ext cx="960198" cy="742653"/>
          </a:xfrm>
          <a:prstGeom prst="rect">
            <a:avLst/>
          </a:prstGeom>
          <a:ln w="12700">
            <a:miter lim="400000"/>
          </a:ln>
          <a:effectLst>
            <a:outerShdw blurRad="63500" dist="25400" dir="5400000" rotWithShape="0">
              <a:srgbClr val="000000">
                <a:alpha val="50000"/>
              </a:srgbClr>
            </a:outerShdw>
          </a:effectLst>
        </p:spPr>
      </p:pic>
      <p:sp>
        <p:nvSpPr>
          <p:cNvPr id="3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1661C2-063B-1E34-B1C4-585B4CA2F1E5}"/>
              </a:ext>
            </a:extLst>
          </p:cNvPr>
          <p:cNvSpPr>
            <a:spLocks noGrp="1"/>
          </p:cNvSpPr>
          <p:nvPr>
            <p:ph type="body" sz="quarter" idx="21"/>
          </p:nvPr>
        </p:nvSpPr>
        <p:spPr>
          <a:xfrm>
            <a:off x="1422400" y="1333500"/>
            <a:ext cx="10160000" cy="4426853"/>
          </a:xfrm>
        </p:spPr>
        <p:txBody>
          <a:bodyPr/>
          <a:lstStyle/>
          <a:p>
            <a:pPr marL="571500" indent="-571500">
              <a:spcBef>
                <a:spcPts val="1000"/>
              </a:spcBef>
              <a:buFont typeface="Arial" panose="020B0604020202020204" pitchFamily="34" charset="0"/>
              <a:buChar char="•"/>
            </a:pPr>
            <a:r>
              <a:rPr lang="en-US" sz="3200" dirty="0"/>
              <a:t>At Bell Labs, the statistical programming environment S was developed around 1975-76.</a:t>
            </a:r>
          </a:p>
          <a:p>
            <a:pPr marL="571500" indent="-571500">
              <a:spcBef>
                <a:spcPts val="1000"/>
              </a:spcBef>
              <a:buFont typeface="Arial" panose="020B0604020202020204" pitchFamily="34" charset="0"/>
              <a:buChar char="•"/>
            </a:pPr>
            <a:r>
              <a:rPr lang="en-US" sz="3200" dirty="0"/>
              <a:t>S stood for statistics</a:t>
            </a:r>
          </a:p>
          <a:p>
            <a:pPr marL="571500" indent="-571500">
              <a:spcBef>
                <a:spcPts val="1000"/>
              </a:spcBef>
              <a:buFont typeface="Arial" panose="020B0604020202020204" pitchFamily="34" charset="0"/>
              <a:buChar char="•"/>
            </a:pPr>
            <a:r>
              <a:rPr lang="en-US" sz="3200" dirty="0"/>
              <a:t>Starting in 1988, S-PLUS developed as a commercial implementation of S</a:t>
            </a:r>
          </a:p>
          <a:p>
            <a:pPr marL="571500" indent="-571500">
              <a:spcBef>
                <a:spcPts val="1000"/>
              </a:spcBef>
              <a:buFont typeface="Arial" panose="020B0604020202020204" pitchFamily="34" charset="0"/>
              <a:buChar char="•"/>
            </a:pPr>
            <a:r>
              <a:rPr lang="en-US" sz="3200" dirty="0"/>
              <a:t>In the 1990s, Ross Ihaka and Robert Gentleman started R for their intro stat class at University of Auckland</a:t>
            </a:r>
          </a:p>
        </p:txBody>
      </p:sp>
      <p:sp>
        <p:nvSpPr>
          <p:cNvPr id="3" name="Text Placeholder 2">
            <a:extLst>
              <a:ext uri="{FF2B5EF4-FFF2-40B4-BE49-F238E27FC236}">
                <a16:creationId xmlns:a16="http://schemas.microsoft.com/office/drawing/2014/main" id="{0EE87B8B-2BC7-EA4D-846E-262828F499CE}"/>
              </a:ext>
            </a:extLst>
          </p:cNvPr>
          <p:cNvSpPr>
            <a:spLocks noGrp="1"/>
          </p:cNvSpPr>
          <p:nvPr>
            <p:ph type="body" sz="quarter" idx="22"/>
          </p:nvPr>
        </p:nvSpPr>
        <p:spPr/>
        <p:txBody>
          <a:bodyPr/>
          <a:lstStyle/>
          <a:p>
            <a:r>
              <a:rPr lang="en-US" dirty="0"/>
              <a:t>Why is it called R?</a:t>
            </a:r>
          </a:p>
        </p:txBody>
      </p:sp>
      <p:grpSp>
        <p:nvGrpSpPr>
          <p:cNvPr id="10" name="Group 9" descr="Ross Ihaka and Robert Gentleman">
            <a:extLst>
              <a:ext uri="{FF2B5EF4-FFF2-40B4-BE49-F238E27FC236}">
                <a16:creationId xmlns:a16="http://schemas.microsoft.com/office/drawing/2014/main" id="{C00411EA-D4ED-C713-1959-F1F5241948A9}"/>
              </a:ext>
            </a:extLst>
          </p:cNvPr>
          <p:cNvGrpSpPr/>
          <p:nvPr/>
        </p:nvGrpSpPr>
        <p:grpSpPr>
          <a:xfrm>
            <a:off x="7502234" y="5482825"/>
            <a:ext cx="4716319" cy="3714178"/>
            <a:chOff x="6047507" y="5524389"/>
            <a:chExt cx="4716319" cy="3714178"/>
          </a:xfrm>
        </p:grpSpPr>
        <p:grpSp>
          <p:nvGrpSpPr>
            <p:cNvPr id="9" name="Group 8">
              <a:extLst>
                <a:ext uri="{FF2B5EF4-FFF2-40B4-BE49-F238E27FC236}">
                  <a16:creationId xmlns:a16="http://schemas.microsoft.com/office/drawing/2014/main" id="{77ABDBA3-EBC5-06AB-7ABE-CD94C16E6591}"/>
                </a:ext>
              </a:extLst>
            </p:cNvPr>
            <p:cNvGrpSpPr/>
            <p:nvPr/>
          </p:nvGrpSpPr>
          <p:grpSpPr>
            <a:xfrm>
              <a:off x="6047507" y="5524389"/>
              <a:ext cx="2159000" cy="3293550"/>
              <a:chOff x="2098962" y="7076098"/>
              <a:chExt cx="2159000" cy="3293550"/>
            </a:xfrm>
          </p:grpSpPr>
          <p:pic>
            <p:nvPicPr>
              <p:cNvPr id="1026" name="Picture 2" descr="Ross Ihaka">
                <a:extLst>
                  <a:ext uri="{FF2B5EF4-FFF2-40B4-BE49-F238E27FC236}">
                    <a16:creationId xmlns:a16="http://schemas.microsoft.com/office/drawing/2014/main" id="{8CD2FF10-8202-43F4-552B-2C83F3A372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727"/>
              <a:stretch/>
            </p:blipFill>
            <p:spPr bwMode="auto">
              <a:xfrm>
                <a:off x="2098964" y="7076098"/>
                <a:ext cx="2158998" cy="1866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36DD4F-107F-D770-1547-B6BA3BC83AC6}"/>
                  </a:ext>
                </a:extLst>
              </p:cNvPr>
              <p:cNvSpPr txBox="1"/>
              <p:nvPr/>
            </p:nvSpPr>
            <p:spPr>
              <a:xfrm>
                <a:off x="2098962" y="9035950"/>
                <a:ext cx="215899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j-lt"/>
                    <a:ea typeface="+mj-ea"/>
                    <a:cs typeface="+mj-cs"/>
                    <a:sym typeface="Avenir Book"/>
                  </a:rPr>
                  <a:t>Licensed under Creative Commons </a:t>
                </a:r>
                <a:r>
                  <a:rPr kumimoji="0" lang="en-US" sz="1600" b="0" i="0" u="none" strike="noStrike" cap="none" spc="0" normalizeH="0" baseline="0" dirty="0">
                    <a:ln>
                      <a:noFill/>
                    </a:ln>
                    <a:solidFill>
                      <a:srgbClr val="000000"/>
                    </a:solidFill>
                    <a:effectLst/>
                    <a:uFillTx/>
                    <a:sym typeface="Avenir Book"/>
                    <a:hlinkClick r:id="rId3"/>
                  </a:rPr>
                  <a:t>Attribution-Share Alike 2.0 Generic</a:t>
                </a:r>
                <a:r>
                  <a:rPr kumimoji="0" lang="en-US" sz="1600" b="0" i="0" u="none" strike="noStrike" cap="none" spc="0" normalizeH="0" baseline="0" dirty="0">
                    <a:ln>
                      <a:noFill/>
                    </a:ln>
                    <a:solidFill>
                      <a:srgbClr val="000000"/>
                    </a:solidFill>
                    <a:effectLst/>
                    <a:uFillTx/>
                    <a:latin typeface="+mj-lt"/>
                    <a:ea typeface="+mj-ea"/>
                    <a:cs typeface="+mj-cs"/>
                    <a:sym typeface="Avenir Book"/>
                  </a:rPr>
                  <a:t> license</a:t>
                </a:r>
              </a:p>
            </p:txBody>
          </p:sp>
        </p:grpSp>
        <p:grpSp>
          <p:nvGrpSpPr>
            <p:cNvPr id="8" name="Group 7">
              <a:extLst>
                <a:ext uri="{FF2B5EF4-FFF2-40B4-BE49-F238E27FC236}">
                  <a16:creationId xmlns:a16="http://schemas.microsoft.com/office/drawing/2014/main" id="{7E630150-7884-AF45-8588-9F23692B22C3}"/>
                </a:ext>
              </a:extLst>
            </p:cNvPr>
            <p:cNvGrpSpPr/>
            <p:nvPr/>
          </p:nvGrpSpPr>
          <p:grpSpPr>
            <a:xfrm>
              <a:off x="8604826" y="5524389"/>
              <a:ext cx="2159000" cy="3714178"/>
              <a:chOff x="8488218" y="3775363"/>
              <a:chExt cx="2159000" cy="3714178"/>
            </a:xfrm>
          </p:grpSpPr>
          <p:pic>
            <p:nvPicPr>
              <p:cNvPr id="1028" name="Picture 4" descr="Robert Gentleman">
                <a:extLst>
                  <a:ext uri="{FF2B5EF4-FFF2-40B4-BE49-F238E27FC236}">
                    <a16:creationId xmlns:a16="http://schemas.microsoft.com/office/drawing/2014/main" id="{F9148159-0FB4-398E-FE12-269E09AF5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8218" y="3775363"/>
                <a:ext cx="2159000"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5608CE-CCB2-149A-0D73-319ABBB13B2C}"/>
                  </a:ext>
                </a:extLst>
              </p:cNvPr>
              <p:cNvSpPr txBox="1"/>
              <p:nvPr/>
            </p:nvSpPr>
            <p:spPr>
              <a:xfrm>
                <a:off x="8488218" y="6402064"/>
                <a:ext cx="215900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j-lt"/>
                    <a:ea typeface="+mj-ea"/>
                    <a:cs typeface="+mj-cs"/>
                    <a:sym typeface="Avenir Book"/>
                  </a:rPr>
                  <a:t>Licensed under Creative Commons </a:t>
                </a:r>
                <a:r>
                  <a:rPr kumimoji="0" lang="en-US" sz="1600" b="0" i="0" u="none" strike="noStrike" cap="none" spc="0" normalizeH="0" baseline="0" dirty="0">
                    <a:ln>
                      <a:noFill/>
                    </a:ln>
                    <a:solidFill>
                      <a:srgbClr val="000000"/>
                    </a:solidFill>
                    <a:effectLst/>
                    <a:uFillTx/>
                    <a:latin typeface="+mj-lt"/>
                    <a:ea typeface="+mj-ea"/>
                    <a:cs typeface="+mj-cs"/>
                    <a:sym typeface="Avenir Book"/>
                    <a:hlinkClick r:id="rId5"/>
                  </a:rPr>
                  <a:t>Attribution 3.0 </a:t>
                </a:r>
                <a:r>
                  <a:rPr kumimoji="0" lang="en-US" sz="1600" b="0" i="0" u="none" strike="noStrike" cap="none" spc="0" normalizeH="0" baseline="0" dirty="0" err="1">
                    <a:ln>
                      <a:noFill/>
                    </a:ln>
                    <a:solidFill>
                      <a:srgbClr val="000000"/>
                    </a:solidFill>
                    <a:effectLst/>
                    <a:uFillTx/>
                    <a:latin typeface="+mj-lt"/>
                    <a:ea typeface="+mj-ea"/>
                    <a:cs typeface="+mj-cs"/>
                    <a:sym typeface="Avenir Book"/>
                    <a:hlinkClick r:id="rId5"/>
                  </a:rPr>
                  <a:t>Unported</a:t>
                </a:r>
                <a:r>
                  <a:rPr kumimoji="0" lang="en-US" sz="1600" b="0" i="0" u="none" strike="noStrike" cap="none" spc="0" normalizeH="0" baseline="0" dirty="0">
                    <a:ln>
                      <a:noFill/>
                    </a:ln>
                    <a:solidFill>
                      <a:srgbClr val="000000"/>
                    </a:solidFill>
                    <a:effectLst/>
                    <a:uFillTx/>
                    <a:latin typeface="+mj-lt"/>
                    <a:ea typeface="+mj-ea"/>
                    <a:cs typeface="+mj-cs"/>
                    <a:sym typeface="Avenir Book"/>
                  </a:rPr>
                  <a:t> license</a:t>
                </a:r>
              </a:p>
            </p:txBody>
          </p:sp>
        </p:grpSp>
      </p:grpSp>
    </p:spTree>
    <p:extLst>
      <p:ext uri="{BB962C8B-B14F-4D97-AF65-F5344CB8AC3E}">
        <p14:creationId xmlns:p14="http://schemas.microsoft.com/office/powerpoint/2010/main" val="4191891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2. Build models"/>
          <p:cNvSpPr txBox="1">
            <a:spLocks noGrp="1"/>
          </p:cNvSpPr>
          <p:nvPr>
            <p:ph type="title"/>
          </p:nvPr>
        </p:nvSpPr>
        <p:spPr>
          <a:prstGeom prst="rect">
            <a:avLst/>
          </a:prstGeom>
        </p:spPr>
        <p:txBody>
          <a:bodyPr/>
          <a:lstStyle>
            <a:lvl1pPr>
              <a:defRPr b="1">
                <a:solidFill>
                  <a:schemeClr val="accent1"/>
                </a:solidFill>
                <a:latin typeface="Helvetica"/>
                <a:ea typeface="Helvetica"/>
                <a:cs typeface="Helvetica"/>
                <a:sym typeface="Helvetica"/>
              </a:defRPr>
            </a:lvl1pPr>
          </a:lstStyle>
          <a:p>
            <a:r>
              <a:t>2. Build models</a:t>
            </a:r>
          </a:p>
        </p:txBody>
      </p:sp>
      <p:sp>
        <p:nvSpPr>
          <p:cNvPr id="39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The research process"/>
          <p:cNvSpPr txBox="1">
            <a:spLocks noGrp="1"/>
          </p:cNvSpPr>
          <p:nvPr>
            <p:ph type="body" idx="21"/>
          </p:nvPr>
        </p:nvSpPr>
        <p:spPr>
          <a:prstGeom prst="rect">
            <a:avLst/>
          </a:prstGeom>
        </p:spPr>
        <p:txBody>
          <a:bodyPr/>
          <a:lstStyle/>
          <a:p>
            <a:r>
              <a:t>The research process</a:t>
            </a:r>
          </a:p>
        </p:txBody>
      </p:sp>
      <p:pic>
        <p:nvPicPr>
          <p:cNvPr id="396" name="field_research_process.png" descr="field_research_process.png"/>
          <p:cNvPicPr>
            <a:picLocks noChangeAspect="1"/>
          </p:cNvPicPr>
          <p:nvPr/>
        </p:nvPicPr>
        <p:blipFill>
          <a:blip r:embed="rId3"/>
          <a:srcRect b="5193"/>
          <a:stretch>
            <a:fillRect/>
          </a:stretch>
        </p:blipFill>
        <p:spPr>
          <a:xfrm>
            <a:off x="2011164" y="1380782"/>
            <a:ext cx="8982279" cy="7935897"/>
          </a:xfrm>
          <a:prstGeom prst="rect">
            <a:avLst/>
          </a:prstGeom>
          <a:ln w="12700">
            <a:miter lim="400000"/>
          </a:ln>
          <a:effectLst>
            <a:outerShdw blurRad="63500" dist="25400" dir="5400000" rotWithShape="0">
              <a:srgbClr val="000000">
                <a:alpha val="50000"/>
              </a:srgbClr>
            </a:outerShdw>
          </a:effectLst>
        </p:spPr>
      </p:pic>
      <p:sp>
        <p:nvSpPr>
          <p:cNvPr id="3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Researchers use empirical observations (data) for making arguments about research questions.…"/>
          <p:cNvSpPr txBox="1">
            <a:spLocks noGrp="1"/>
          </p:cNvSpPr>
          <p:nvPr>
            <p:ph type="body" idx="21"/>
          </p:nvPr>
        </p:nvSpPr>
        <p:spPr>
          <a:xfrm>
            <a:off x="529877" y="1346200"/>
            <a:ext cx="6952160" cy="3479800"/>
          </a:xfrm>
          <a:prstGeom prst="rect">
            <a:avLst/>
          </a:prstGeom>
        </p:spPr>
        <p:txBody>
          <a:bodyPr/>
          <a:lstStyle/>
          <a:p>
            <a:pPr defTabSz="457200">
              <a:lnSpc>
                <a:spcPts val="4800"/>
              </a:lnSpc>
              <a:spcBef>
                <a:spcPts val="0"/>
              </a:spcBef>
              <a:defRPr sz="2800">
                <a:solidFill>
                  <a:srgbClr val="212121"/>
                </a:solidFill>
              </a:defRPr>
            </a:pPr>
            <a:r>
              <a:t>Researchers use empirical observations (data) for </a:t>
            </a:r>
            <a:r>
              <a:rPr>
                <a:latin typeface="+mn-lt"/>
                <a:ea typeface="+mn-ea"/>
                <a:cs typeface="+mn-cs"/>
                <a:sym typeface="Avenir Heavy"/>
              </a:rPr>
              <a:t>making arguments about research questions</a:t>
            </a:r>
            <a:r>
              <a:t>.</a:t>
            </a:r>
          </a:p>
          <a:p>
            <a:pPr defTabSz="457200">
              <a:lnSpc>
                <a:spcPts val="4800"/>
              </a:lnSpc>
              <a:spcBef>
                <a:spcPts val="0"/>
              </a:spcBef>
              <a:defRPr sz="2800">
                <a:solidFill>
                  <a:srgbClr val="212121"/>
                </a:solidFill>
              </a:defRPr>
            </a:pPr>
            <a:endParaRPr/>
          </a:p>
          <a:p>
            <a:pPr defTabSz="457200">
              <a:lnSpc>
                <a:spcPts val="4800"/>
              </a:lnSpc>
              <a:spcBef>
                <a:spcPts val="0"/>
              </a:spcBef>
              <a:defRPr sz="2800">
                <a:solidFill>
                  <a:srgbClr val="212121"/>
                </a:solidFill>
              </a:defRPr>
            </a:pPr>
            <a:r>
              <a:t>Statistics is part of a narrative and requires </a:t>
            </a:r>
            <a:r>
              <a:rPr>
                <a:latin typeface="+mn-lt"/>
                <a:ea typeface="+mn-ea"/>
                <a:cs typeface="+mn-cs"/>
                <a:sym typeface="Avenir Heavy"/>
              </a:rPr>
              <a:t>figures</a:t>
            </a:r>
            <a:r>
              <a:t>, context, rhetoric, prose, ...</a:t>
            </a:r>
          </a:p>
        </p:txBody>
      </p:sp>
      <p:sp>
        <p:nvSpPr>
          <p:cNvPr id="402" name="Statistics as argument"/>
          <p:cNvSpPr txBox="1">
            <a:spLocks noGrp="1"/>
          </p:cNvSpPr>
          <p:nvPr>
            <p:ph type="body" idx="22"/>
          </p:nvPr>
        </p:nvSpPr>
        <p:spPr>
          <a:prstGeom prst="rect">
            <a:avLst/>
          </a:prstGeom>
        </p:spPr>
        <p:txBody>
          <a:bodyPr/>
          <a:lstStyle/>
          <a:p>
            <a:r>
              <a:t>Statistics as argument</a:t>
            </a:r>
          </a:p>
        </p:txBody>
      </p:sp>
      <p:sp>
        <p:nvSpPr>
          <p:cNvPr id="403" name="Abelson, R. P. (1995). Statistics as principled argument. New York: Psychology Press."/>
          <p:cNvSpPr txBox="1"/>
          <p:nvPr/>
        </p:nvSpPr>
        <p:spPr>
          <a:xfrm>
            <a:off x="1125082" y="9029700"/>
            <a:ext cx="10578024"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ts val="4100"/>
              </a:lnSpc>
              <a:spcBef>
                <a:spcPts val="2200"/>
              </a:spcBef>
              <a:defRPr sz="2208">
                <a:solidFill>
                  <a:srgbClr val="212121"/>
                </a:solidFill>
                <a:latin typeface="Avenir Book Oblique"/>
                <a:ea typeface="Avenir Book Oblique"/>
                <a:cs typeface="Avenir Book Oblique"/>
                <a:sym typeface="Avenir Book Oblique"/>
              </a:defRPr>
            </a:pPr>
            <a:r>
              <a:rPr>
                <a:latin typeface="+mj-lt"/>
                <a:ea typeface="+mj-ea"/>
                <a:cs typeface="+mj-cs"/>
                <a:sym typeface="Avenir Book"/>
              </a:rPr>
              <a:t>Abelson, R. P. (1995). </a:t>
            </a:r>
            <a:r>
              <a:t>Statistics as principled argument</a:t>
            </a:r>
            <a:r>
              <a:rPr>
                <a:latin typeface="+mj-lt"/>
                <a:ea typeface="+mj-ea"/>
                <a:cs typeface="+mj-cs"/>
                <a:sym typeface="Avenir Book"/>
              </a:rPr>
              <a:t>. New York: Psychology Press.</a:t>
            </a:r>
          </a:p>
        </p:txBody>
      </p:sp>
      <p:sp>
        <p:nvSpPr>
          <p:cNvPr id="4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405" name="pasted-movie.png" descr="pasted-movie.png"/>
          <p:cNvPicPr>
            <a:picLocks noChangeAspect="1"/>
          </p:cNvPicPr>
          <p:nvPr/>
        </p:nvPicPr>
        <p:blipFill>
          <a:blip r:embed="rId2"/>
          <a:stretch>
            <a:fillRect/>
          </a:stretch>
        </p:blipFill>
        <p:spPr>
          <a:xfrm>
            <a:off x="7263280" y="392888"/>
            <a:ext cx="5253210" cy="8206589"/>
          </a:xfrm>
          <a:prstGeom prst="rect">
            <a:avLst/>
          </a:prstGeom>
          <a:ln w="12700">
            <a:miter lim="400000"/>
          </a:ln>
          <a:effectLst>
            <a:outerShdw blurRad="63500" dist="25400" dir="5400000" rotWithShape="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helps us with building models"/>
          <p:cNvSpPr txBox="1">
            <a:spLocks noGrp="1"/>
          </p:cNvSpPr>
          <p:nvPr>
            <p:ph type="body" idx="22"/>
          </p:nvPr>
        </p:nvSpPr>
        <p:spPr>
          <a:xfrm>
            <a:off x="1471707" y="106562"/>
            <a:ext cx="9882093" cy="905071"/>
          </a:xfrm>
          <a:prstGeom prst="rect">
            <a:avLst/>
          </a:prstGeom>
        </p:spPr>
        <p:txBody>
          <a:bodyPr/>
          <a:lstStyle/>
          <a:p>
            <a:pPr marL="0" lvl="1" indent="0" defTabSz="537463">
              <a:spcBef>
                <a:spcPts val="0"/>
              </a:spcBef>
              <a:buSzTx/>
              <a:buNone/>
              <a:defRPr sz="4600"/>
            </a:pPr>
            <a:r>
              <a:t>helps us with building models</a:t>
            </a:r>
          </a:p>
        </p:txBody>
      </p:sp>
      <p:pic>
        <p:nvPicPr>
          <p:cNvPr id="408" name="rlogo_small.png" descr="rlogo_small.png"/>
          <p:cNvPicPr>
            <a:picLocks noChangeAspect="1"/>
          </p:cNvPicPr>
          <p:nvPr/>
        </p:nvPicPr>
        <p:blipFill>
          <a:blip r:embed="rId2"/>
          <a:stretch>
            <a:fillRect/>
          </a:stretch>
        </p:blipFill>
        <p:spPr>
          <a:xfrm>
            <a:off x="350999" y="86171"/>
            <a:ext cx="960198" cy="742653"/>
          </a:xfrm>
          <a:prstGeom prst="rect">
            <a:avLst/>
          </a:prstGeom>
          <a:ln w="12700">
            <a:miter lim="400000"/>
          </a:ln>
          <a:effectLst>
            <a:outerShdw blurRad="63500" dist="25400" dir="5400000" rotWithShape="0">
              <a:srgbClr val="000000">
                <a:alpha val="50000"/>
              </a:srgbClr>
            </a:outerShdw>
          </a:effectLst>
        </p:spPr>
      </p:pic>
      <p:grpSp>
        <p:nvGrpSpPr>
          <p:cNvPr id="414" name="Group"/>
          <p:cNvGrpSpPr/>
          <p:nvPr/>
        </p:nvGrpSpPr>
        <p:grpSpPr>
          <a:xfrm>
            <a:off x="6451599" y="1376656"/>
            <a:ext cx="5277190" cy="7707125"/>
            <a:chOff x="-50800" y="0"/>
            <a:chExt cx="5277188" cy="7707124"/>
          </a:xfrm>
        </p:grpSpPr>
        <p:sp>
          <p:nvSpPr>
            <p:cNvPr id="409" name="we'll do"/>
            <p:cNvSpPr txBox="1"/>
            <p:nvPr/>
          </p:nvSpPr>
          <p:spPr>
            <a:xfrm>
              <a:off x="1996477" y="0"/>
              <a:ext cx="1714501" cy="723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we'll do</a:t>
              </a:r>
            </a:p>
          </p:txBody>
        </p:sp>
        <p:pic>
          <p:nvPicPr>
            <p:cNvPr id="410" name="Line Line" descr="Line Line"/>
            <p:cNvPicPr>
              <a:picLocks/>
            </p:cNvPicPr>
            <p:nvPr/>
          </p:nvPicPr>
          <p:blipFill>
            <a:blip r:embed="rId3"/>
            <a:stretch>
              <a:fillRect/>
            </a:stretch>
          </p:blipFill>
          <p:spPr>
            <a:xfrm rot="16200000">
              <a:off x="-3611771" y="3820476"/>
              <a:ext cx="7223542" cy="101601"/>
            </a:xfrm>
            <a:prstGeom prst="rect">
              <a:avLst/>
            </a:prstGeom>
            <a:effectLst/>
          </p:spPr>
        </p:pic>
        <p:sp>
          <p:nvSpPr>
            <p:cNvPr id="412" name="1 set.seed(0)…"/>
            <p:cNvSpPr txBox="1"/>
            <p:nvPr/>
          </p:nvSpPr>
          <p:spPr>
            <a:xfrm>
              <a:off x="835907" y="803489"/>
              <a:ext cx="4389817" cy="330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457200">
                <a:defRPr sz="1100" b="1">
                  <a:solidFill>
                    <a:srgbClr val="212121"/>
                  </a:solidFill>
                  <a:latin typeface="Courier New"/>
                  <a:ea typeface="Courier New"/>
                  <a:cs typeface="Courier New"/>
                  <a:sym typeface="Courier New"/>
                </a:defRPr>
              </a:pPr>
              <a:r>
                <a:rPr b="0">
                  <a:solidFill>
                    <a:srgbClr val="000000"/>
                  </a:solidFill>
                </a:rPr>
                <a:t>    1 </a:t>
              </a:r>
              <a:r>
                <a:rPr>
                  <a:solidFill>
                    <a:srgbClr val="000000"/>
                  </a:solidFill>
                </a:rPr>
                <a:t>set.seed</a:t>
              </a:r>
              <a:r>
                <a:rPr b="0">
                  <a:solidFill>
                    <a:srgbClr val="000000"/>
                  </a:solidFill>
                </a:rPr>
                <a:t>(</a:t>
              </a:r>
              <a:r>
                <a:rPr b="0">
                  <a:solidFill>
                    <a:srgbClr val="3127CD"/>
                  </a:solidFill>
                </a:rPr>
                <a:t>0</a:t>
              </a:r>
              <a:r>
                <a:rPr b="0">
                  <a:solidFill>
                    <a:srgbClr val="000000"/>
                  </a:solidFill>
                </a:rPr>
                <a:t>)</a:t>
              </a:r>
            </a:p>
            <a:p>
              <a:pPr defTabSz="457200">
                <a:defRPr sz="1100">
                  <a:solidFill>
                    <a:srgbClr val="212121"/>
                  </a:solidFill>
                  <a:latin typeface="Courier New"/>
                  <a:ea typeface="Courier New"/>
                  <a:cs typeface="Courier New"/>
                  <a:sym typeface="Courier New"/>
                </a:defRPr>
              </a:pPr>
              <a:r>
                <a:rPr>
                  <a:solidFill>
                    <a:srgbClr val="000000"/>
                  </a:solidFill>
                </a:rPr>
                <a:t>    2 df.data = </a:t>
              </a:r>
              <a:r>
                <a:rPr b="1">
                  <a:solidFill>
                    <a:srgbClr val="000000"/>
                  </a:solidFill>
                </a:rPr>
                <a:t>tibble</a:t>
              </a:r>
              <a:r>
                <a:rPr>
                  <a:solidFill>
                    <a:srgbClr val="000000"/>
                  </a:solidFill>
                </a:rPr>
                <a:t>(</a:t>
              </a:r>
            </a:p>
            <a:p>
              <a:pPr defTabSz="457200">
                <a:defRPr sz="1100">
                  <a:solidFill>
                    <a:srgbClr val="212121"/>
                  </a:solidFill>
                  <a:latin typeface="Courier New"/>
                  <a:ea typeface="Courier New"/>
                  <a:cs typeface="Courier New"/>
                  <a:sym typeface="Courier New"/>
                </a:defRPr>
              </a:pPr>
              <a:r>
                <a:rPr>
                  <a:solidFill>
                    <a:srgbClr val="000000"/>
                  </a:solidFill>
                </a:rPr>
                <a:t>    3   a = </a:t>
              </a:r>
              <a:r>
                <a:rPr b="1">
                  <a:solidFill>
                    <a:srgbClr val="000000"/>
                  </a:solidFill>
                </a:rPr>
                <a:t>rnorm</a:t>
              </a:r>
              <a:r>
                <a:rPr>
                  <a:solidFill>
                    <a:srgbClr val="000000"/>
                  </a:solidFill>
                </a:rPr>
                <a:t>(</a:t>
              </a:r>
              <a:r>
                <a:rPr>
                  <a:solidFill>
                    <a:srgbClr val="3127CD"/>
                  </a:solidFill>
                </a:rPr>
                <a:t>20</a:t>
              </a:r>
              <a:r>
                <a:rPr>
                  <a:solidFill>
                    <a:srgbClr val="000000"/>
                  </a:solidFill>
                </a:rPr>
                <a:t>, mean = </a:t>
              </a:r>
              <a:r>
                <a:rPr>
                  <a:solidFill>
                    <a:srgbClr val="3127CD"/>
                  </a:solidFill>
                </a:rPr>
                <a:t>6</a:t>
              </a:r>
              <a:r>
                <a:rPr>
                  <a:solidFill>
                    <a:srgbClr val="000000"/>
                  </a:solidFill>
                </a:rPr>
                <a:t>, sd = </a:t>
              </a:r>
              <a:r>
                <a:rPr>
                  <a:solidFill>
                    <a:srgbClr val="3127CD"/>
                  </a:solidFill>
                </a:rPr>
                <a:t>2</a:t>
              </a:r>
              <a:r>
                <a:rPr>
                  <a:solidFill>
                    <a:srgbClr val="000000"/>
                  </a:solidFill>
                </a:rPr>
                <a:t>),</a:t>
              </a:r>
            </a:p>
            <a:p>
              <a:pPr defTabSz="457200">
                <a:defRPr sz="1100">
                  <a:solidFill>
                    <a:srgbClr val="212121"/>
                  </a:solidFill>
                  <a:latin typeface="Courier New"/>
                  <a:ea typeface="Courier New"/>
                  <a:cs typeface="Courier New"/>
                  <a:sym typeface="Courier New"/>
                </a:defRPr>
              </a:pPr>
              <a:r>
                <a:rPr>
                  <a:solidFill>
                    <a:srgbClr val="000000"/>
                  </a:solidFill>
                </a:rPr>
                <a:t>    4   b = </a:t>
              </a:r>
              <a:r>
                <a:rPr b="1">
                  <a:solidFill>
                    <a:srgbClr val="000000"/>
                  </a:solidFill>
                </a:rPr>
                <a:t>rnorm</a:t>
              </a:r>
              <a:r>
                <a:rPr>
                  <a:solidFill>
                    <a:srgbClr val="000000"/>
                  </a:solidFill>
                </a:rPr>
                <a:t>(</a:t>
              </a:r>
              <a:r>
                <a:rPr>
                  <a:solidFill>
                    <a:srgbClr val="3127CD"/>
                  </a:solidFill>
                </a:rPr>
                <a:t>20</a:t>
              </a:r>
              <a:r>
                <a:rPr>
                  <a:solidFill>
                    <a:srgbClr val="000000"/>
                  </a:solidFill>
                </a:rPr>
                <a:t>, mean = </a:t>
              </a:r>
              <a:r>
                <a:rPr>
                  <a:solidFill>
                    <a:srgbClr val="3127CD"/>
                  </a:solidFill>
                </a:rPr>
                <a:t>5</a:t>
              </a:r>
              <a:r>
                <a:rPr>
                  <a:solidFill>
                    <a:srgbClr val="000000"/>
                  </a:solidFill>
                </a:rPr>
                <a:t>, sd = </a:t>
              </a:r>
              <a:r>
                <a:rPr>
                  <a:solidFill>
                    <a:srgbClr val="3127CD"/>
                  </a:solidFill>
                </a:rPr>
                <a:t>2</a:t>
              </a:r>
              <a:r>
                <a:rPr>
                  <a:solidFill>
                    <a:srgbClr val="000000"/>
                  </a:solidFill>
                </a:rPr>
                <a:t>)</a:t>
              </a:r>
            </a:p>
            <a:p>
              <a:pPr defTabSz="457200">
                <a:defRPr sz="1100">
                  <a:solidFill>
                    <a:srgbClr val="212121"/>
                  </a:solidFill>
                  <a:latin typeface="Courier New"/>
                  <a:ea typeface="Courier New"/>
                  <a:cs typeface="Courier New"/>
                  <a:sym typeface="Courier New"/>
                </a:defRPr>
              </a:pPr>
              <a:r>
                <a:rPr>
                  <a:solidFill>
                    <a:srgbClr val="000000"/>
                  </a:solidFill>
                </a:rPr>
                <a:t>    5 ) %&gt;% </a:t>
              </a:r>
            </a:p>
            <a:p>
              <a:pPr defTabSz="457200">
                <a:defRPr sz="1100">
                  <a:solidFill>
                    <a:srgbClr val="212121"/>
                  </a:solidFill>
                  <a:latin typeface="Courier New"/>
                  <a:ea typeface="Courier New"/>
                  <a:cs typeface="Courier New"/>
                  <a:sym typeface="Courier New"/>
                </a:defRPr>
              </a:pPr>
              <a:r>
                <a:rPr>
                  <a:solidFill>
                    <a:srgbClr val="000000"/>
                  </a:solidFill>
                </a:rPr>
                <a:t>    6   </a:t>
              </a:r>
              <a:r>
                <a:rPr b="1">
                  <a:solidFill>
                    <a:srgbClr val="000000"/>
                  </a:solidFill>
                </a:rPr>
                <a:t>gather</a:t>
              </a:r>
              <a:r>
                <a:rPr>
                  <a:solidFill>
                    <a:srgbClr val="000000"/>
                  </a:solidFill>
                </a:rPr>
                <a:t>(</a:t>
              </a:r>
              <a:r>
                <a:rPr>
                  <a:solidFill>
                    <a:srgbClr val="4C886B"/>
                  </a:solidFill>
                </a:rPr>
                <a:t>"condition"</a:t>
              </a:r>
              <a:r>
                <a:rPr>
                  <a:solidFill>
                    <a:srgbClr val="000000"/>
                  </a:solidFill>
                </a:rPr>
                <a:t>, </a:t>
              </a:r>
              <a:r>
                <a:rPr>
                  <a:solidFill>
                    <a:srgbClr val="4C886B"/>
                  </a:solidFill>
                </a:rPr>
                <a:t>"rating"</a:t>
              </a:r>
              <a:r>
                <a:rPr>
                  <a:solidFill>
                    <a:srgbClr val="000000"/>
                  </a:solidFill>
                </a:rPr>
                <a:t>)</a:t>
              </a:r>
            </a:p>
            <a:p>
              <a:pPr defTabSz="457200">
                <a:defRPr sz="1100">
                  <a:solidFill>
                    <a:srgbClr val="212121"/>
                  </a:solidFill>
                  <a:latin typeface="Courier New"/>
                  <a:ea typeface="Courier New"/>
                  <a:cs typeface="Courier New"/>
                  <a:sym typeface="Courier New"/>
                </a:defRPr>
              </a:pPr>
              <a:r>
                <a:rPr>
                  <a:solidFill>
                    <a:srgbClr val="000000"/>
                  </a:solidFill>
                </a:rPr>
                <a:t>    7 </a:t>
              </a:r>
            </a:p>
            <a:p>
              <a:pPr defTabSz="457200">
                <a:defRPr sz="1100">
                  <a:solidFill>
                    <a:srgbClr val="212121"/>
                  </a:solidFill>
                  <a:latin typeface="Courier New"/>
                  <a:ea typeface="Courier New"/>
                  <a:cs typeface="Courier New"/>
                  <a:sym typeface="Courier New"/>
                </a:defRPr>
              </a:pPr>
              <a:r>
                <a:rPr>
                  <a:solidFill>
                    <a:srgbClr val="000000"/>
                  </a:solidFill>
                </a:rPr>
                <a:t>    8 df.data %&gt;% </a:t>
              </a:r>
            </a:p>
            <a:p>
              <a:pPr defTabSz="457200">
                <a:defRPr sz="1100">
                  <a:solidFill>
                    <a:srgbClr val="212121"/>
                  </a:solidFill>
                  <a:latin typeface="Courier New"/>
                  <a:ea typeface="Courier New"/>
                  <a:cs typeface="Courier New"/>
                  <a:sym typeface="Courier New"/>
                </a:defRPr>
              </a:pPr>
              <a:r>
                <a:rPr>
                  <a:solidFill>
                    <a:srgbClr val="000000"/>
                  </a:solidFill>
                </a:rPr>
                <a:t>    9   </a:t>
              </a:r>
              <a:r>
                <a:rPr b="1">
                  <a:solidFill>
                    <a:srgbClr val="000000"/>
                  </a:solidFill>
                </a:rPr>
                <a:t>group_by</a:t>
              </a:r>
              <a:r>
                <a:rPr>
                  <a:solidFill>
                    <a:srgbClr val="000000"/>
                  </a:solidFill>
                </a:rPr>
                <a:t>(condition) %&gt;% </a:t>
              </a:r>
            </a:p>
            <a:p>
              <a:pPr defTabSz="457200">
                <a:defRPr sz="1100">
                  <a:solidFill>
                    <a:srgbClr val="212121"/>
                  </a:solidFill>
                  <a:latin typeface="Courier New"/>
                  <a:ea typeface="Courier New"/>
                  <a:cs typeface="Courier New"/>
                  <a:sym typeface="Courier New"/>
                </a:defRPr>
              </a:pPr>
              <a:r>
                <a:rPr>
                  <a:solidFill>
                    <a:srgbClr val="000000"/>
                  </a:solidFill>
                </a:rPr>
                <a:t>   10   </a:t>
              </a:r>
              <a:r>
                <a:rPr b="1">
                  <a:solidFill>
                    <a:srgbClr val="000000"/>
                  </a:solidFill>
                </a:rPr>
                <a:t>summarize</a:t>
              </a:r>
              <a:r>
                <a:rPr>
                  <a:solidFill>
                    <a:srgbClr val="000000"/>
                  </a:solidFill>
                </a:rPr>
                <a:t>(rating.mean = </a:t>
              </a:r>
              <a:r>
                <a:rPr b="1">
                  <a:solidFill>
                    <a:srgbClr val="000000"/>
                  </a:solidFill>
                </a:rPr>
                <a:t>mean</a:t>
              </a:r>
              <a:r>
                <a:rPr>
                  <a:solidFill>
                    <a:srgbClr val="000000"/>
                  </a:solidFill>
                </a:rPr>
                <a:t>(rating),</a:t>
              </a:r>
            </a:p>
            <a:p>
              <a:pPr defTabSz="457200">
                <a:defRPr sz="1100">
                  <a:solidFill>
                    <a:srgbClr val="212121"/>
                  </a:solidFill>
                  <a:latin typeface="Courier New"/>
                  <a:ea typeface="Courier New"/>
                  <a:cs typeface="Courier New"/>
                  <a:sym typeface="Courier New"/>
                </a:defRPr>
              </a:pPr>
              <a:r>
                <a:rPr>
                  <a:solidFill>
                    <a:srgbClr val="000000"/>
                  </a:solidFill>
                </a:rPr>
                <a:t>   11             rating.sd = </a:t>
              </a:r>
              <a:r>
                <a:rPr b="1">
                  <a:solidFill>
                    <a:srgbClr val="000000"/>
                  </a:solidFill>
                </a:rPr>
                <a:t>sd</a:t>
              </a:r>
              <a:r>
                <a:rPr>
                  <a:solidFill>
                    <a:srgbClr val="000000"/>
                  </a:solidFill>
                </a:rPr>
                <a:t>(rating)) %&gt;% </a:t>
              </a:r>
            </a:p>
            <a:p>
              <a:pPr defTabSz="457200">
                <a:defRPr sz="1100">
                  <a:solidFill>
                    <a:srgbClr val="212121"/>
                  </a:solidFill>
                  <a:latin typeface="Courier New"/>
                  <a:ea typeface="Courier New"/>
                  <a:cs typeface="Courier New"/>
                  <a:sym typeface="Courier New"/>
                </a:defRPr>
              </a:pPr>
              <a:r>
                <a:rPr>
                  <a:solidFill>
                    <a:srgbClr val="000000"/>
                  </a:solidFill>
                </a:rPr>
                <a:t>   12   </a:t>
              </a:r>
              <a:r>
                <a:rPr b="1">
                  <a:solidFill>
                    <a:srgbClr val="000000"/>
                  </a:solidFill>
                </a:rPr>
                <a:t>kable</a:t>
              </a:r>
              <a:r>
                <a:rPr>
                  <a:solidFill>
                    <a:srgbClr val="000000"/>
                  </a:solidFill>
                </a:rPr>
                <a:t>()</a:t>
              </a:r>
            </a:p>
            <a:p>
              <a:pPr defTabSz="457200">
                <a:defRPr sz="1100">
                  <a:solidFill>
                    <a:srgbClr val="212121"/>
                  </a:solidFill>
                  <a:latin typeface="Courier New"/>
                  <a:ea typeface="Courier New"/>
                  <a:cs typeface="Courier New"/>
                  <a:sym typeface="Courier New"/>
                </a:defRPr>
              </a:pPr>
              <a:r>
                <a:rPr>
                  <a:solidFill>
                    <a:srgbClr val="000000"/>
                  </a:solidFill>
                </a:rPr>
                <a:t>   13   </a:t>
              </a:r>
            </a:p>
            <a:p>
              <a:pPr defTabSz="457200">
                <a:defRPr sz="1100">
                  <a:solidFill>
                    <a:srgbClr val="4C886B"/>
                  </a:solidFill>
                  <a:latin typeface="Courier New"/>
                  <a:ea typeface="Courier New"/>
                  <a:cs typeface="Courier New"/>
                  <a:sym typeface="Courier New"/>
                </a:defRPr>
              </a:pPr>
              <a:r>
                <a:rPr>
                  <a:solidFill>
                    <a:srgbClr val="000000"/>
                  </a:solidFill>
                </a:rPr>
                <a:t>   14 </a:t>
              </a:r>
              <a:r>
                <a:t># calculate the difference between conditions</a:t>
              </a:r>
              <a:endParaRPr>
                <a:solidFill>
                  <a:srgbClr val="000000"/>
                </a:solidFill>
              </a:endParaRPr>
            </a:p>
            <a:p>
              <a:pPr defTabSz="457200">
                <a:defRPr sz="1100">
                  <a:solidFill>
                    <a:srgbClr val="212121"/>
                  </a:solidFill>
                  <a:latin typeface="Courier New"/>
                  <a:ea typeface="Courier New"/>
                  <a:cs typeface="Courier New"/>
                  <a:sym typeface="Courier New"/>
                </a:defRPr>
              </a:pPr>
              <a:r>
                <a:rPr>
                  <a:solidFill>
                    <a:srgbClr val="000000"/>
                  </a:solidFill>
                </a:rPr>
                <a:t>   15 difference.actual = df.data %&gt;% </a:t>
              </a:r>
            </a:p>
            <a:p>
              <a:pPr defTabSz="457200">
                <a:defRPr sz="1100">
                  <a:solidFill>
                    <a:srgbClr val="212121"/>
                  </a:solidFill>
                  <a:latin typeface="Courier New"/>
                  <a:ea typeface="Courier New"/>
                  <a:cs typeface="Courier New"/>
                  <a:sym typeface="Courier New"/>
                </a:defRPr>
              </a:pPr>
              <a:r>
                <a:rPr>
                  <a:solidFill>
                    <a:srgbClr val="000000"/>
                  </a:solidFill>
                </a:rPr>
                <a:t>   16   </a:t>
              </a:r>
              <a:r>
                <a:rPr b="1">
                  <a:solidFill>
                    <a:srgbClr val="000000"/>
                  </a:solidFill>
                </a:rPr>
                <a:t>group_by</a:t>
              </a:r>
              <a:r>
                <a:rPr>
                  <a:solidFill>
                    <a:srgbClr val="000000"/>
                  </a:solidFill>
                </a:rPr>
                <a:t>(condition) %&gt;% </a:t>
              </a:r>
            </a:p>
            <a:p>
              <a:pPr defTabSz="457200">
                <a:defRPr sz="1100">
                  <a:solidFill>
                    <a:srgbClr val="212121"/>
                  </a:solidFill>
                  <a:latin typeface="Courier New"/>
                  <a:ea typeface="Courier New"/>
                  <a:cs typeface="Courier New"/>
                  <a:sym typeface="Courier New"/>
                </a:defRPr>
              </a:pPr>
              <a:r>
                <a:rPr>
                  <a:solidFill>
                    <a:srgbClr val="000000"/>
                  </a:solidFill>
                </a:rPr>
                <a:t>   17   </a:t>
              </a:r>
              <a:r>
                <a:rPr b="1">
                  <a:solidFill>
                    <a:srgbClr val="000000"/>
                  </a:solidFill>
                </a:rPr>
                <a:t>summarize</a:t>
              </a:r>
              <a:r>
                <a:rPr>
                  <a:solidFill>
                    <a:srgbClr val="000000"/>
                  </a:solidFill>
                </a:rPr>
                <a:t>(rating.mean = </a:t>
              </a:r>
              <a:r>
                <a:rPr b="1">
                  <a:solidFill>
                    <a:srgbClr val="000000"/>
                  </a:solidFill>
                </a:rPr>
                <a:t>mean</a:t>
              </a:r>
              <a:r>
                <a:rPr>
                  <a:solidFill>
                    <a:srgbClr val="000000"/>
                  </a:solidFill>
                </a:rPr>
                <a:t>(rating)) %&gt;% </a:t>
              </a:r>
            </a:p>
            <a:p>
              <a:pPr defTabSz="457200">
                <a:defRPr sz="1100">
                  <a:solidFill>
                    <a:srgbClr val="212121"/>
                  </a:solidFill>
                  <a:latin typeface="Courier New"/>
                  <a:ea typeface="Courier New"/>
                  <a:cs typeface="Courier New"/>
                  <a:sym typeface="Courier New"/>
                </a:defRPr>
              </a:pPr>
              <a:r>
                <a:rPr>
                  <a:solidFill>
                    <a:srgbClr val="000000"/>
                  </a:solidFill>
                </a:rPr>
                <a:t>   18   </a:t>
              </a:r>
              <a:r>
                <a:rPr b="1">
                  <a:solidFill>
                    <a:srgbClr val="000000"/>
                  </a:solidFill>
                </a:rPr>
                <a:t>pull</a:t>
              </a:r>
              <a:r>
                <a:rPr>
                  <a:solidFill>
                    <a:srgbClr val="000000"/>
                  </a:solidFill>
                </a:rPr>
                <a:t>(rating.mean) %&gt;% </a:t>
              </a:r>
            </a:p>
            <a:p>
              <a:pPr defTabSz="457200">
                <a:defRPr sz="1100">
                  <a:solidFill>
                    <a:srgbClr val="212121"/>
                  </a:solidFill>
                  <a:latin typeface="Courier New"/>
                  <a:ea typeface="Courier New"/>
                  <a:cs typeface="Courier New"/>
                  <a:sym typeface="Courier New"/>
                </a:defRPr>
              </a:pPr>
              <a:r>
                <a:rPr>
                  <a:solidFill>
                    <a:srgbClr val="000000"/>
                  </a:solidFill>
                </a:rPr>
                <a:t>   19   </a:t>
              </a:r>
              <a:r>
                <a:rPr b="1">
                  <a:solidFill>
                    <a:srgbClr val="000000"/>
                  </a:solidFill>
                </a:rPr>
                <a:t>diff</a:t>
              </a:r>
              <a:r>
                <a:rPr>
                  <a:solidFill>
                    <a:srgbClr val="000000"/>
                  </a:solidFill>
                </a:rPr>
                <a:t>() %&gt;% </a:t>
              </a:r>
            </a:p>
            <a:p>
              <a:pPr defTabSz="457200">
                <a:defRPr sz="1100">
                  <a:solidFill>
                    <a:srgbClr val="212121"/>
                  </a:solidFill>
                  <a:latin typeface="Courier New"/>
                  <a:ea typeface="Courier New"/>
                  <a:cs typeface="Courier New"/>
                  <a:sym typeface="Courier New"/>
                </a:defRPr>
              </a:pPr>
              <a:r>
                <a:rPr>
                  <a:solidFill>
                    <a:srgbClr val="000000"/>
                  </a:solidFill>
                </a:rPr>
                <a:t>   20   -.</a:t>
              </a:r>
            </a:p>
          </p:txBody>
        </p:sp>
        <p:pic>
          <p:nvPicPr>
            <p:cNvPr id="413" name="permutation_plot.pdf" descr="permutation_plot.pdf"/>
            <p:cNvPicPr>
              <a:picLocks noChangeAspect="1"/>
            </p:cNvPicPr>
            <p:nvPr/>
          </p:nvPicPr>
          <p:blipFill>
            <a:blip r:embed="rId4"/>
            <a:stretch>
              <a:fillRect/>
            </a:stretch>
          </p:blipFill>
          <p:spPr>
            <a:xfrm>
              <a:off x="823722" y="4405124"/>
              <a:ext cx="4402667" cy="3302001"/>
            </a:xfrm>
            <a:prstGeom prst="rect">
              <a:avLst/>
            </a:prstGeom>
            <a:ln w="12700" cap="flat">
              <a:noFill/>
              <a:miter lim="400000"/>
            </a:ln>
            <a:effectLst/>
          </p:spPr>
        </p:pic>
      </p:grpSp>
      <p:grpSp>
        <p:nvGrpSpPr>
          <p:cNvPr id="418" name="Group"/>
          <p:cNvGrpSpPr/>
          <p:nvPr/>
        </p:nvGrpSpPr>
        <p:grpSpPr>
          <a:xfrm>
            <a:off x="311157" y="1750574"/>
            <a:ext cx="5949123" cy="2764881"/>
            <a:chOff x="0" y="361949"/>
            <a:chExt cx="5949121" cy="2764880"/>
          </a:xfrm>
        </p:grpSpPr>
        <p:sp>
          <p:nvSpPr>
            <p:cNvPr id="415" name="instead of"/>
            <p:cNvSpPr/>
            <p:nvPr/>
          </p:nvSpPr>
          <p:spPr>
            <a:xfrm>
              <a:off x="1418697" y="3619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instead of</a:t>
              </a:r>
            </a:p>
          </p:txBody>
        </p:sp>
        <p:pic>
          <p:nvPicPr>
            <p:cNvPr id="416" name="Image" descr="Image"/>
            <p:cNvPicPr>
              <a:picLocks noChangeAspect="1"/>
            </p:cNvPicPr>
            <p:nvPr/>
          </p:nvPicPr>
          <p:blipFill>
            <a:blip r:embed="rId5"/>
            <a:stretch>
              <a:fillRect/>
            </a:stretch>
          </p:blipFill>
          <p:spPr>
            <a:xfrm>
              <a:off x="0" y="1045128"/>
              <a:ext cx="5949122" cy="1745585"/>
            </a:xfrm>
            <a:prstGeom prst="rect">
              <a:avLst/>
            </a:prstGeom>
            <a:ln w="12700" cap="flat">
              <a:noFill/>
              <a:miter lim="400000"/>
            </a:ln>
            <a:effectLst/>
          </p:spPr>
        </p:pic>
        <p:sp>
          <p:nvSpPr>
            <p:cNvPr id="417" name="(google search &quot;complicated statistical equation&quot;)"/>
            <p:cNvSpPr/>
            <p:nvPr/>
          </p:nvSpPr>
          <p:spPr>
            <a:xfrm>
              <a:off x="0" y="3126830"/>
              <a:ext cx="594912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defRPr sz="2000"/>
              </a:lvl1pPr>
            </a:lstStyle>
            <a:p>
              <a:r>
                <a:t>(google search "complicated statistical equation")</a:t>
              </a:r>
            </a:p>
          </p:txBody>
        </p:sp>
      </p:grpSp>
      <p:sp>
        <p:nvSpPr>
          <p:cNvPr id="4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2" animBg="1" advAuto="0"/>
      <p:bldP spid="418"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1" name="Image" descr="Image"/>
          <p:cNvPicPr>
            <a:picLocks noChangeAspect="1"/>
          </p:cNvPicPr>
          <p:nvPr/>
        </p:nvPicPr>
        <p:blipFill>
          <a:blip r:embed="rId2"/>
          <a:stretch>
            <a:fillRect/>
          </a:stretch>
        </p:blipFill>
        <p:spPr>
          <a:xfrm>
            <a:off x="517917" y="1297502"/>
            <a:ext cx="11968966" cy="7614370"/>
          </a:xfrm>
          <a:prstGeom prst="rect">
            <a:avLst/>
          </a:prstGeom>
          <a:ln w="12700">
            <a:miter lim="400000"/>
          </a:ln>
          <a:effectLst>
            <a:outerShdw blurRad="63500" dist="25400" dir="5400000" rotWithShape="0">
              <a:srgbClr val="000000">
                <a:alpha val="50000"/>
              </a:srgbClr>
            </a:outerShdw>
          </a:effectLst>
        </p:spPr>
      </p:pic>
      <p:sp>
        <p:nvSpPr>
          <p:cNvPr id="422" name="Psychology grad student survey"/>
          <p:cNvSpPr txBox="1">
            <a:spLocks noGrp="1"/>
          </p:cNvSpPr>
          <p:nvPr>
            <p:ph type="body" idx="22"/>
          </p:nvPr>
        </p:nvSpPr>
        <p:spPr>
          <a:prstGeom prst="rect">
            <a:avLst/>
          </a:prstGeom>
        </p:spPr>
        <p:txBody>
          <a:bodyPr>
            <a:normAutofit fontScale="70000" lnSpcReduction="20000"/>
          </a:bodyPr>
          <a:lstStyle/>
          <a:p>
            <a:r>
              <a:rPr dirty="0"/>
              <a:t>Psychology grad student survey</a:t>
            </a:r>
            <a:r>
              <a:rPr lang="en-US" dirty="0"/>
              <a:t> (this is from Stanford)</a:t>
            </a:r>
            <a:endParaRPr dirty="0"/>
          </a:p>
        </p:txBody>
      </p:sp>
      <p:pic>
        <p:nvPicPr>
          <p:cNvPr id="423" name="Rounded Rectangle Rounded rectangle" descr="Rounded Rectangle Rounded rectangle"/>
          <p:cNvPicPr>
            <a:picLocks/>
          </p:cNvPicPr>
          <p:nvPr/>
        </p:nvPicPr>
        <p:blipFill>
          <a:blip r:embed="rId3"/>
          <a:stretch>
            <a:fillRect/>
          </a:stretch>
        </p:blipFill>
        <p:spPr>
          <a:xfrm rot="10800000">
            <a:off x="778000" y="1822184"/>
            <a:ext cx="11781877" cy="1991011"/>
          </a:xfrm>
          <a:prstGeom prst="rect">
            <a:avLst/>
          </a:prstGeom>
        </p:spPr>
      </p:pic>
      <p:sp>
        <p:nvSpPr>
          <p:cNvPr id="4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3. Report results"/>
          <p:cNvSpPr txBox="1">
            <a:spLocks noGrp="1"/>
          </p:cNvSpPr>
          <p:nvPr>
            <p:ph type="title"/>
          </p:nvPr>
        </p:nvSpPr>
        <p:spPr>
          <a:prstGeom prst="rect">
            <a:avLst/>
          </a:prstGeom>
        </p:spPr>
        <p:txBody>
          <a:bodyPr/>
          <a:lstStyle>
            <a:lvl1pPr>
              <a:defRPr b="1">
                <a:solidFill>
                  <a:schemeClr val="accent1"/>
                </a:solidFill>
                <a:latin typeface="Helvetica"/>
                <a:ea typeface="Helvetica"/>
                <a:cs typeface="Helvetica"/>
                <a:sym typeface="Helvetica"/>
              </a:defRPr>
            </a:lvl1pPr>
          </a:lstStyle>
          <a:p>
            <a:r>
              <a:t>3. Report results</a:t>
            </a:r>
          </a:p>
        </p:txBody>
      </p:sp>
      <p:sp>
        <p:nvSpPr>
          <p:cNvPr id="4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sych252histogram.png" descr="histogram with a smile face and welcoming arms"/>
          <p:cNvPicPr>
            <a:picLocks noChangeAspect="1"/>
          </p:cNvPicPr>
          <p:nvPr/>
        </p:nvPicPr>
        <p:blipFill>
          <a:blip r:embed="rId2"/>
          <a:stretch>
            <a:fillRect/>
          </a:stretch>
        </p:blipFill>
        <p:spPr>
          <a:xfrm>
            <a:off x="255933" y="3768825"/>
            <a:ext cx="5396091" cy="5803935"/>
          </a:xfrm>
          <a:prstGeom prst="rect">
            <a:avLst/>
          </a:prstGeom>
          <a:ln w="12700">
            <a:miter lim="400000"/>
          </a:ln>
          <a:effectLst>
            <a:outerShdw blurRad="63500" dist="25400" dir="5400000" rotWithShape="0">
              <a:srgbClr val="000000">
                <a:alpha val="50000"/>
              </a:srgbClr>
            </a:outerShdw>
          </a:effectLst>
        </p:spPr>
      </p:pic>
      <p:grpSp>
        <p:nvGrpSpPr>
          <p:cNvPr id="184" name="Group"/>
          <p:cNvGrpSpPr/>
          <p:nvPr/>
        </p:nvGrpSpPr>
        <p:grpSpPr>
          <a:xfrm>
            <a:off x="6062041" y="5057156"/>
            <a:ext cx="6594586" cy="4511921"/>
            <a:chOff x="0" y="0"/>
            <a:chExt cx="6594585" cy="4511919"/>
          </a:xfrm>
        </p:grpSpPr>
        <p:pic>
          <p:nvPicPr>
            <p:cNvPr id="181" name="Image" descr="Allison Horst"/>
            <p:cNvPicPr>
              <a:picLocks noChangeAspect="1"/>
            </p:cNvPicPr>
            <p:nvPr/>
          </p:nvPicPr>
          <p:blipFill>
            <a:blip r:embed="rId3"/>
            <a:stretch>
              <a:fillRect/>
            </a:stretch>
          </p:blipFill>
          <p:spPr>
            <a:xfrm>
              <a:off x="3293413" y="0"/>
              <a:ext cx="3301172" cy="3795296"/>
            </a:xfrm>
            <a:prstGeom prst="rect">
              <a:avLst/>
            </a:prstGeom>
            <a:ln w="12700" cap="flat">
              <a:noFill/>
              <a:miter lim="400000"/>
            </a:ln>
            <a:effectLst/>
          </p:spPr>
        </p:pic>
        <p:sp>
          <p:nvSpPr>
            <p:cNvPr id="182" name="many of the illustrations I use in class are by"/>
            <p:cNvSpPr txBox="1"/>
            <p:nvPr/>
          </p:nvSpPr>
          <p:spPr>
            <a:xfrm>
              <a:off x="0" y="1454673"/>
              <a:ext cx="3207811" cy="30572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200"/>
              </a:lvl1pPr>
            </a:lstStyle>
            <a:p>
              <a:r>
                <a:rPr lang="en-US" dirty="0"/>
                <a:t>Much Artwork by </a:t>
              </a:r>
              <a:r>
                <a:rPr lang="en-US" dirty="0">
                  <a:hlinkClick r:id="rId4"/>
                </a:rPr>
                <a:t>@allison_horst</a:t>
              </a:r>
              <a:r>
                <a:rPr lang="en-US" dirty="0"/>
                <a:t> under CC-BY-4.0. See also </a:t>
              </a:r>
              <a:r>
                <a:rPr lang="en-US" dirty="0" err="1">
                  <a:hlinkClick r:id="rId5"/>
                </a:rPr>
                <a:t>allisonhorst.com</a:t>
              </a:r>
              <a:endParaRPr lang="en-US" u="sng" dirty="0">
                <a:hlinkClick r:id="rId5"/>
              </a:endParaRPr>
            </a:p>
            <a:p>
              <a:endParaRPr dirty="0"/>
            </a:p>
          </p:txBody>
        </p:sp>
        <p:sp>
          <p:nvSpPr>
            <p:cNvPr id="183" name="https://allisonhorst.com/"/>
            <p:cNvSpPr txBox="1"/>
            <p:nvPr/>
          </p:nvSpPr>
          <p:spPr>
            <a:xfrm>
              <a:off x="10684" y="4044366"/>
              <a:ext cx="102657" cy="4565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300" u="sng">
                  <a:hlinkClick r:id="rId5"/>
                </a:defRPr>
              </a:lvl1pPr>
            </a:lstStyle>
            <a:p>
              <a:pPr>
                <a:defRPr u="none"/>
              </a:pPr>
              <a:endParaRPr u="sng" dirty="0">
                <a:hlinkClick r:id="rId5"/>
              </a:endParaRPr>
            </a:p>
          </p:txBody>
        </p:sp>
      </p:grpSp>
      <p:sp>
        <p:nvSpPr>
          <p:cNvPr id="185" name="Slide Number"/>
          <p:cNvSpPr txBox="1">
            <a:spLocks noGrp="1"/>
          </p:cNvSpPr>
          <p:nvPr>
            <p:ph type="sldNum" sz="quarter" idx="2"/>
          </p:nvPr>
        </p:nvSpPr>
        <p:spPr>
          <a:xfrm>
            <a:off x="12615468" y="9296400"/>
            <a:ext cx="283770" cy="5207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86" name="Welcome!"/>
          <p:cNvSpPr/>
          <p:nvPr/>
        </p:nvSpPr>
        <p:spPr>
          <a:xfrm>
            <a:off x="3389838" y="1422917"/>
            <a:ext cx="7923214" cy="3315892"/>
          </a:xfrm>
          <a:custGeom>
            <a:avLst/>
            <a:gdLst/>
            <a:ahLst/>
            <a:cxnLst>
              <a:cxn ang="0">
                <a:pos x="wd2" y="hd2"/>
              </a:cxn>
              <a:cxn ang="5400000">
                <a:pos x="wd2" y="hd2"/>
              </a:cxn>
              <a:cxn ang="10800000">
                <a:pos x="wd2" y="hd2"/>
              </a:cxn>
              <a:cxn ang="16200000">
                <a:pos x="wd2" y="hd2"/>
              </a:cxn>
            </a:cxnLst>
            <a:rect l="0" t="0" r="r" b="b"/>
            <a:pathLst>
              <a:path w="21600" h="21600" extrusionOk="0">
                <a:moveTo>
                  <a:pt x="5132" y="0"/>
                </a:moveTo>
                <a:cubicBezTo>
                  <a:pt x="3355" y="0"/>
                  <a:pt x="1915" y="3441"/>
                  <a:pt x="1915" y="7686"/>
                </a:cubicBezTo>
                <a:lnTo>
                  <a:pt x="1915" y="11091"/>
                </a:lnTo>
                <a:cubicBezTo>
                  <a:pt x="1915" y="12634"/>
                  <a:pt x="2108" y="14070"/>
                  <a:pt x="2435" y="15274"/>
                </a:cubicBezTo>
                <a:lnTo>
                  <a:pt x="0" y="21600"/>
                </a:lnTo>
                <a:lnTo>
                  <a:pt x="2991" y="16817"/>
                </a:lnTo>
                <a:cubicBezTo>
                  <a:pt x="3560" y="18033"/>
                  <a:pt x="4308" y="18777"/>
                  <a:pt x="5132" y="18777"/>
                </a:cubicBezTo>
                <a:lnTo>
                  <a:pt x="18383" y="18777"/>
                </a:lnTo>
                <a:cubicBezTo>
                  <a:pt x="20160" y="18777"/>
                  <a:pt x="21600" y="15336"/>
                  <a:pt x="21600" y="11091"/>
                </a:cubicBezTo>
                <a:lnTo>
                  <a:pt x="21600" y="7686"/>
                </a:lnTo>
                <a:cubicBezTo>
                  <a:pt x="21600" y="3441"/>
                  <a:pt x="20160" y="0"/>
                  <a:pt x="18383" y="0"/>
                </a:cubicBezTo>
                <a:lnTo>
                  <a:pt x="5132" y="0"/>
                </a:lnTo>
                <a:close/>
              </a:path>
            </a:pathLst>
          </a:custGeom>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defRPr sz="10000">
                <a:solidFill>
                  <a:schemeClr val="accent1"/>
                </a:solidFill>
                <a:latin typeface="Helvetica"/>
                <a:ea typeface="Helvetica"/>
                <a:cs typeface="Helvetica"/>
                <a:sym typeface="Helvetica"/>
              </a:defRPr>
            </a:lvl1pPr>
          </a:lstStyle>
          <a:p>
            <a:r>
              <a:rPr dirty="0"/>
              <a:t>Welcome!</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Replication crisis"/>
          <p:cNvSpPr txBox="1">
            <a:spLocks noGrp="1"/>
          </p:cNvSpPr>
          <p:nvPr>
            <p:ph type="body" idx="21"/>
          </p:nvPr>
        </p:nvSpPr>
        <p:spPr>
          <a:prstGeom prst="rect">
            <a:avLst/>
          </a:prstGeom>
        </p:spPr>
        <p:txBody>
          <a:bodyPr/>
          <a:lstStyle/>
          <a:p>
            <a:r>
              <a:t>Replication crisis</a:t>
            </a:r>
          </a:p>
        </p:txBody>
      </p:sp>
      <p:pic>
        <p:nvPicPr>
          <p:cNvPr id="437" name="Image" descr="Image"/>
          <p:cNvPicPr>
            <a:picLocks noChangeAspect="1"/>
          </p:cNvPicPr>
          <p:nvPr/>
        </p:nvPicPr>
        <p:blipFill>
          <a:blip r:embed="rId2"/>
          <a:stretch>
            <a:fillRect/>
          </a:stretch>
        </p:blipFill>
        <p:spPr>
          <a:xfrm>
            <a:off x="349404" y="1889311"/>
            <a:ext cx="12305992" cy="5974978"/>
          </a:xfrm>
          <a:prstGeom prst="rect">
            <a:avLst/>
          </a:prstGeom>
          <a:ln w="12700">
            <a:miter lim="400000"/>
          </a:ln>
          <a:effectLst>
            <a:outerShdw blurRad="63500" dist="25400" dir="5400000" rotWithShape="0">
              <a:srgbClr val="000000">
                <a:alpha val="50000"/>
              </a:srgbClr>
            </a:outerShdw>
          </a:effectLst>
        </p:spPr>
      </p:pic>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R Markdown"/>
          <p:cNvSpPr txBox="1">
            <a:spLocks noGrp="1"/>
          </p:cNvSpPr>
          <p:nvPr>
            <p:ph type="body" idx="21"/>
          </p:nvPr>
        </p:nvSpPr>
        <p:spPr>
          <a:prstGeom prst="rect">
            <a:avLst/>
          </a:prstGeom>
        </p:spPr>
        <p:txBody>
          <a:bodyPr/>
          <a:lstStyle/>
          <a:p>
            <a:r>
              <a:t>R Markdown</a:t>
            </a:r>
          </a:p>
        </p:txBody>
      </p:sp>
      <p:pic>
        <p:nvPicPr>
          <p:cNvPr id="441" name="Image" descr="Image"/>
          <p:cNvPicPr>
            <a:picLocks noChangeAspect="1"/>
          </p:cNvPicPr>
          <p:nvPr/>
        </p:nvPicPr>
        <p:blipFill>
          <a:blip r:embed="rId2"/>
          <a:stretch>
            <a:fillRect/>
          </a:stretch>
        </p:blipFill>
        <p:spPr>
          <a:xfrm>
            <a:off x="8015784" y="1518874"/>
            <a:ext cx="4394568" cy="6715852"/>
          </a:xfrm>
          <a:prstGeom prst="rect">
            <a:avLst/>
          </a:prstGeom>
          <a:ln w="12700">
            <a:miter lim="400000"/>
          </a:ln>
          <a:effectLst>
            <a:outerShdw blurRad="63500" dist="25400" dir="5400000" rotWithShape="0">
              <a:srgbClr val="000000">
                <a:alpha val="50000"/>
              </a:srgbClr>
            </a:outerShdw>
          </a:effectLst>
        </p:spPr>
      </p:pic>
      <p:pic>
        <p:nvPicPr>
          <p:cNvPr id="442" name="Image" descr="Image"/>
          <p:cNvPicPr>
            <a:picLocks noChangeAspect="1"/>
          </p:cNvPicPr>
          <p:nvPr/>
        </p:nvPicPr>
        <p:blipFill>
          <a:blip r:embed="rId3"/>
          <a:stretch>
            <a:fillRect/>
          </a:stretch>
        </p:blipFill>
        <p:spPr>
          <a:xfrm>
            <a:off x="393700" y="1518874"/>
            <a:ext cx="6947149" cy="4522737"/>
          </a:xfrm>
          <a:prstGeom prst="rect">
            <a:avLst/>
          </a:prstGeom>
          <a:ln w="12700">
            <a:miter lim="400000"/>
          </a:ln>
          <a:effectLst>
            <a:outerShdw blurRad="63500" dist="25400" dir="5400000" rotWithShape="0">
              <a:srgbClr val="000000">
                <a:alpha val="50000"/>
              </a:srgbClr>
            </a:outerShdw>
          </a:effectLst>
        </p:spPr>
      </p:pic>
      <p:sp>
        <p:nvSpPr>
          <p:cNvPr id="443" name="https://bookdown.org/yihui/rmarkdown/"/>
          <p:cNvSpPr txBox="1"/>
          <p:nvPr/>
        </p:nvSpPr>
        <p:spPr>
          <a:xfrm>
            <a:off x="4063143" y="8603157"/>
            <a:ext cx="8358989"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https://bookdown.org/yihui/rmarkdown/</a:t>
            </a:r>
          </a:p>
        </p:txBody>
      </p:sp>
      <p:sp>
        <p:nvSpPr>
          <p:cNvPr id="4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if we use a word document ... :…"/>
          <p:cNvSpPr txBox="1">
            <a:spLocks noGrp="1"/>
          </p:cNvSpPr>
          <p:nvPr>
            <p:ph type="body" idx="21"/>
          </p:nvPr>
        </p:nvSpPr>
        <p:spPr>
          <a:xfrm>
            <a:off x="6170532" y="1333500"/>
            <a:ext cx="6107411" cy="7696200"/>
          </a:xfrm>
          <a:prstGeom prst="rect">
            <a:avLst/>
          </a:prstGeom>
        </p:spPr>
        <p:txBody>
          <a:bodyPr/>
          <a:lstStyle/>
          <a:p>
            <a:pPr>
              <a:defRPr sz="3100"/>
            </a:pPr>
            <a:r>
              <a:t>if we use a word document ... : </a:t>
            </a:r>
          </a:p>
          <a:p>
            <a:pPr marL="762000" lvl="2" indent="-381000">
              <a:buSzPct val="100000"/>
              <a:buChar char="-"/>
              <a:defRPr sz="3100"/>
            </a:pPr>
            <a:r>
              <a:t>figures change</a:t>
            </a:r>
          </a:p>
          <a:p>
            <a:pPr marL="762000" lvl="2" indent="-381000">
              <a:buSzPct val="100000"/>
              <a:buChar char="-"/>
              <a:defRPr sz="3100"/>
            </a:pPr>
            <a:r>
              <a:t>results change</a:t>
            </a:r>
          </a:p>
          <a:p>
            <a:pPr marL="762000" lvl="2" indent="-381000">
              <a:buSzPct val="100000"/>
              <a:buChar char="-"/>
              <a:defRPr sz="3100"/>
            </a:pPr>
            <a:r>
              <a:t>copy and paste is error prone</a:t>
            </a:r>
          </a:p>
          <a:p>
            <a:pPr>
              <a:defRPr sz="3100"/>
            </a:pPr>
            <a:r>
              <a:t>in R Markdown ... :</a:t>
            </a:r>
          </a:p>
          <a:p>
            <a:pPr marL="762000" lvl="2" indent="-381000">
              <a:buSzPct val="100000"/>
              <a:buChar char="-"/>
              <a:defRPr sz="3100"/>
            </a:pPr>
            <a:r>
              <a:t>figures and statistics are updated </a:t>
            </a:r>
          </a:p>
          <a:p>
            <a:pPr marL="762000" lvl="2" indent="-381000">
              <a:buSzPct val="100000"/>
              <a:buChar char="-"/>
              <a:defRPr sz="3100"/>
            </a:pPr>
            <a:r>
              <a:t>no need for copy and paste</a:t>
            </a:r>
          </a:p>
          <a:p>
            <a:pPr marL="762000" lvl="2" indent="-381000">
              <a:buSzPct val="100000"/>
              <a:buChar char="-"/>
              <a:defRPr sz="3100"/>
            </a:pPr>
            <a:r>
              <a:t>everything in one place</a:t>
            </a:r>
          </a:p>
          <a:p>
            <a:pPr marL="762000" lvl="2" indent="-381000">
              <a:buSzPct val="100000"/>
              <a:buChar char="-"/>
              <a:defRPr sz="3100"/>
            </a:pPr>
            <a:r>
              <a:t>even better with version control (e.g. via github)</a:t>
            </a:r>
          </a:p>
        </p:txBody>
      </p:sp>
      <p:sp>
        <p:nvSpPr>
          <p:cNvPr id="447" name="R Markdown"/>
          <p:cNvSpPr txBox="1">
            <a:spLocks noGrp="1"/>
          </p:cNvSpPr>
          <p:nvPr>
            <p:ph type="body" idx="22"/>
          </p:nvPr>
        </p:nvSpPr>
        <p:spPr>
          <a:prstGeom prst="rect">
            <a:avLst/>
          </a:prstGeom>
        </p:spPr>
        <p:txBody>
          <a:bodyPr/>
          <a:lstStyle/>
          <a:p>
            <a:r>
              <a:t>R Markdown</a:t>
            </a:r>
          </a:p>
        </p:txBody>
      </p:sp>
      <p:sp>
        <p:nvSpPr>
          <p:cNvPr id="4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449" name="pasted-movie.png" descr="pasted-movie.png"/>
          <p:cNvPicPr>
            <a:picLocks noChangeAspect="1"/>
          </p:cNvPicPr>
          <p:nvPr/>
        </p:nvPicPr>
        <p:blipFill>
          <a:blip r:embed="rId2"/>
          <a:stretch>
            <a:fillRect/>
          </a:stretch>
        </p:blipFill>
        <p:spPr>
          <a:xfrm>
            <a:off x="285656" y="1457196"/>
            <a:ext cx="5700591" cy="7600788"/>
          </a:xfrm>
          <a:prstGeom prst="rect">
            <a:avLst/>
          </a:prstGeom>
          <a:ln w="12700">
            <a:miter lim="400000"/>
          </a:ln>
          <a:effectLst>
            <a:outerShdw blurRad="63500" dist="25400" dir="5400000" rotWithShape="0">
              <a:srgbClr val="000000">
                <a:alpha val="50000"/>
              </a:srgbClr>
            </a:outerShdw>
          </a:effectLst>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46">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446">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446">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4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446">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446">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446">
                                            <p:txEl>
                                              <p:pRg st="6" end="6"/>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446">
                                            <p:txEl>
                                              <p:pRg st="7" end="7"/>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4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1" build="p"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874244-163E-7602-9A2B-4902EC029061}"/>
              </a:ext>
            </a:extLst>
          </p:cNvPr>
          <p:cNvSpPr>
            <a:spLocks noGrp="1"/>
          </p:cNvSpPr>
          <p:nvPr>
            <p:ph type="body" sz="quarter" idx="21"/>
          </p:nvPr>
        </p:nvSpPr>
        <p:spPr>
          <a:xfrm>
            <a:off x="390177" y="1333500"/>
            <a:ext cx="11099800" cy="3862596"/>
          </a:xfrm>
        </p:spPr>
        <p:txBody>
          <a:bodyPr/>
          <a:lstStyle/>
          <a:p>
            <a:r>
              <a:rPr lang="en-US" dirty="0"/>
              <a:t>I use Word way more than I use R markdown</a:t>
            </a:r>
          </a:p>
          <a:p>
            <a:r>
              <a:rPr lang="en-US" dirty="0"/>
              <a:t>That doesn’t mean this is best practice</a:t>
            </a:r>
          </a:p>
          <a:p>
            <a:r>
              <a:rPr lang="en-US" dirty="0"/>
              <a:t>But I do use R (and R Studio) a LOT</a:t>
            </a:r>
          </a:p>
        </p:txBody>
      </p:sp>
      <p:sp>
        <p:nvSpPr>
          <p:cNvPr id="3" name="Text Placeholder 2">
            <a:extLst>
              <a:ext uri="{FF2B5EF4-FFF2-40B4-BE49-F238E27FC236}">
                <a16:creationId xmlns:a16="http://schemas.microsoft.com/office/drawing/2014/main" id="{227C9743-26D9-EE4E-7D1E-5837F402F216}"/>
              </a:ext>
            </a:extLst>
          </p:cNvPr>
          <p:cNvSpPr>
            <a:spLocks noGrp="1"/>
          </p:cNvSpPr>
          <p:nvPr>
            <p:ph type="body" sz="quarter" idx="22"/>
          </p:nvPr>
        </p:nvSpPr>
        <p:spPr/>
        <p:txBody>
          <a:bodyPr/>
          <a:lstStyle/>
          <a:p>
            <a:r>
              <a:rPr lang="en-US" dirty="0"/>
              <a:t>True Confession</a:t>
            </a:r>
          </a:p>
        </p:txBody>
      </p:sp>
    </p:spTree>
    <p:extLst>
      <p:ext uri="{BB962C8B-B14F-4D97-AF65-F5344CB8AC3E}">
        <p14:creationId xmlns:p14="http://schemas.microsoft.com/office/powerpoint/2010/main" val="1492317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 name="psych252histogram.png" descr="psych252histogram.png"/>
          <p:cNvPicPr>
            <a:picLocks noChangeAspect="1"/>
          </p:cNvPicPr>
          <p:nvPr/>
        </p:nvPicPr>
        <p:blipFill>
          <a:blip r:embed="rId5"/>
          <a:stretch>
            <a:fillRect/>
          </a:stretch>
        </p:blipFill>
        <p:spPr>
          <a:xfrm>
            <a:off x="255933" y="3768825"/>
            <a:ext cx="5396091" cy="5803935"/>
          </a:xfrm>
          <a:prstGeom prst="rect">
            <a:avLst/>
          </a:prstGeom>
          <a:ln w="12700">
            <a:miter lim="400000"/>
          </a:ln>
          <a:effectLst>
            <a:outerShdw blurRad="63500" dist="25400" dir="5400000" rotWithShape="0">
              <a:srgbClr val="000000">
                <a:alpha val="50000"/>
              </a:srgbClr>
            </a:outerShdw>
          </a:effectLst>
        </p:spPr>
      </p:pic>
      <p:sp>
        <p:nvSpPr>
          <p:cNvPr id="452" name="Callout"/>
          <p:cNvSpPr/>
          <p:nvPr/>
        </p:nvSpPr>
        <p:spPr>
          <a:xfrm>
            <a:off x="4048688" y="980392"/>
            <a:ext cx="8449866" cy="4002088"/>
          </a:xfrm>
          <a:custGeom>
            <a:avLst/>
            <a:gdLst/>
            <a:ahLst/>
            <a:cxnLst>
              <a:cxn ang="0">
                <a:pos x="wd2" y="hd2"/>
              </a:cxn>
              <a:cxn ang="5400000">
                <a:pos x="wd2" y="hd2"/>
              </a:cxn>
              <a:cxn ang="10800000">
                <a:pos x="wd2" y="hd2"/>
              </a:cxn>
              <a:cxn ang="16200000">
                <a:pos x="wd2" y="hd2"/>
              </a:cxn>
            </a:cxnLst>
            <a:rect l="0" t="0" r="r" b="b"/>
            <a:pathLst>
              <a:path w="21600" h="21600" extrusionOk="0">
                <a:moveTo>
                  <a:pt x="5080" y="0"/>
                </a:moveTo>
                <a:cubicBezTo>
                  <a:pt x="4820" y="0"/>
                  <a:pt x="4610" y="444"/>
                  <a:pt x="4610" y="992"/>
                </a:cubicBezTo>
                <a:lnTo>
                  <a:pt x="4610" y="18603"/>
                </a:lnTo>
                <a:lnTo>
                  <a:pt x="0" y="21600"/>
                </a:lnTo>
                <a:lnTo>
                  <a:pt x="4744" y="19546"/>
                </a:lnTo>
                <a:cubicBezTo>
                  <a:pt x="4829" y="19731"/>
                  <a:pt x="4948" y="19848"/>
                  <a:pt x="5080" y="19848"/>
                </a:cubicBezTo>
                <a:lnTo>
                  <a:pt x="21130" y="19848"/>
                </a:lnTo>
                <a:cubicBezTo>
                  <a:pt x="21390" y="19848"/>
                  <a:pt x="21600" y="19404"/>
                  <a:pt x="21600" y="18856"/>
                </a:cubicBezTo>
                <a:lnTo>
                  <a:pt x="21600" y="992"/>
                </a:lnTo>
                <a:cubicBezTo>
                  <a:pt x="21600" y="444"/>
                  <a:pt x="21390" y="0"/>
                  <a:pt x="21130" y="0"/>
                </a:cubicBezTo>
                <a:lnTo>
                  <a:pt x="5080" y="0"/>
                </a:lnTo>
                <a:close/>
              </a:path>
            </a:pathLst>
          </a:custGeom>
          <a:solidFill>
            <a:srgbClr val="000000"/>
          </a:solidFill>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a:defRPr sz="6300">
                <a:latin typeface="+mn-lt"/>
                <a:ea typeface="+mn-ea"/>
                <a:cs typeface="+mn-cs"/>
                <a:sym typeface="Avenir Heavy"/>
              </a:defRPr>
            </a:pPr>
            <a:endParaRPr/>
          </a:p>
        </p:txBody>
      </p:sp>
      <p:sp>
        <p:nvSpPr>
          <p:cNvPr id="453" name="stretch break!"/>
          <p:cNvSpPr txBox="1"/>
          <p:nvPr/>
        </p:nvSpPr>
        <p:spPr>
          <a:xfrm>
            <a:off x="6569639" y="3133822"/>
            <a:ext cx="5166132" cy="119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6300">
                <a:solidFill>
                  <a:srgbClr val="FFFFFF"/>
                </a:solidFill>
              </a:defRPr>
            </a:lvl1pPr>
          </a:lstStyle>
          <a:p>
            <a:r>
              <a:t>stretch break! </a:t>
            </a:r>
          </a:p>
        </p:txBody>
      </p:sp>
      <p:pic>
        <p:nvPicPr>
          <p:cNvPr id="454" name="1minute-timer.mp4" descr="1minute-timer.mp4"/>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7411515" y="1183092"/>
            <a:ext cx="3515690" cy="1977576"/>
          </a:xfrm>
          <a:prstGeom prst="rect">
            <a:avLst/>
          </a:prstGeom>
          <a:ln w="12700">
            <a:miter lim="400000"/>
          </a:ln>
        </p:spPr>
      </p:pic>
      <p:pic>
        <p:nvPicPr>
          <p:cNvPr id="455" name="selected.gif" descr="selected.gif"/>
          <p:cNvPicPr>
            <a:picLocks/>
          </p:cNvPicPr>
          <p:nvPr/>
        </p:nvPicPr>
        <p:blipFill>
          <a:blip r:embed="rId7"/>
          <a:stretch>
            <a:fillRect/>
          </a:stretch>
        </p:blipFill>
        <p:spPr>
          <a:xfrm>
            <a:off x="9609609" y="6458439"/>
            <a:ext cx="2794001" cy="2895601"/>
          </a:xfrm>
          <a:prstGeom prst="rect">
            <a:avLst/>
          </a:prstGeom>
          <a:ln w="12700">
            <a:miter lim="400000"/>
          </a:ln>
        </p:spPr>
      </p:pic>
      <p:sp>
        <p:nvSpPr>
          <p:cNvPr id="4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4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54"/>
                </p:tgtEl>
              </p:cMediaNode>
            </p:video>
            <p:seq concurrent="1" prevAc="none" nextAc="seek">
              <p:cTn id="8" restart="whenNotActive" fill="hold" evtFilter="cancelBubble" nodeType="interactiveSeq">
                <p:stCondLst>
                  <p:cond evt="onClick" delay="0">
                    <p:tgtEl>
                      <p:spTgt spid="4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54"/>
                                        </p:tgtEl>
                                      </p:cBhvr>
                                    </p:cmd>
                                  </p:childTnLst>
                                </p:cTn>
                              </p:par>
                            </p:childTnLst>
                          </p:cTn>
                        </p:par>
                      </p:childTnLst>
                    </p:cTn>
                  </p:par>
                </p:childTnLst>
              </p:cTn>
              <p:nextCondLst>
                <p:cond evt="onClick" delay="0">
                  <p:tgtEl>
                    <p:spTgt spid="45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28C96E-D0D2-A03A-4FF3-CFF63E7918CA}"/>
              </a:ext>
            </a:extLst>
          </p:cNvPr>
          <p:cNvSpPr>
            <a:spLocks noGrp="1"/>
          </p:cNvSpPr>
          <p:nvPr>
            <p:ph type="body" sz="quarter" idx="21"/>
          </p:nvPr>
        </p:nvSpPr>
        <p:spPr>
          <a:xfrm>
            <a:off x="390177" y="1333500"/>
            <a:ext cx="5895431" cy="1428596"/>
          </a:xfrm>
        </p:spPr>
        <p:txBody>
          <a:bodyPr/>
          <a:lstStyle/>
          <a:p>
            <a:r>
              <a:rPr lang="en-US" dirty="0"/>
              <a:t>Base rate fallacy</a:t>
            </a:r>
          </a:p>
          <a:p>
            <a:r>
              <a:rPr lang="en-US" dirty="0"/>
              <a:t>Correlation and causation</a:t>
            </a:r>
          </a:p>
        </p:txBody>
      </p:sp>
      <p:sp>
        <p:nvSpPr>
          <p:cNvPr id="3" name="Text Placeholder 2">
            <a:extLst>
              <a:ext uri="{FF2B5EF4-FFF2-40B4-BE49-F238E27FC236}">
                <a16:creationId xmlns:a16="http://schemas.microsoft.com/office/drawing/2014/main" id="{E0A4B338-62E5-D385-3AF1-22D93F15A29F}"/>
              </a:ext>
            </a:extLst>
          </p:cNvPr>
          <p:cNvSpPr>
            <a:spLocks noGrp="1"/>
          </p:cNvSpPr>
          <p:nvPr>
            <p:ph type="body" sz="quarter" idx="22"/>
          </p:nvPr>
        </p:nvSpPr>
        <p:spPr/>
        <p:txBody>
          <a:bodyPr/>
          <a:lstStyle/>
          <a:p>
            <a:r>
              <a:rPr lang="en-US" dirty="0"/>
              <a:t>Some Logical or Statistical Fallacies</a:t>
            </a:r>
          </a:p>
        </p:txBody>
      </p:sp>
    </p:spTree>
    <p:extLst>
      <p:ext uri="{BB962C8B-B14F-4D97-AF65-F5344CB8AC3E}">
        <p14:creationId xmlns:p14="http://schemas.microsoft.com/office/powerpoint/2010/main" val="2211803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 name="pasted-movie.png" descr="tweet from @ray4tesla :&#10;&#10;“80% of Covid patients put on ventilators died. This is probably most shocking revelation unknown to the public.”"/>
          <p:cNvPicPr>
            <a:picLocks noChangeAspect="1"/>
          </p:cNvPicPr>
          <p:nvPr/>
        </p:nvPicPr>
        <p:blipFill>
          <a:blip r:embed="rId3"/>
          <a:stretch>
            <a:fillRect/>
          </a:stretch>
        </p:blipFill>
        <p:spPr>
          <a:xfrm>
            <a:off x="1611344" y="370582"/>
            <a:ext cx="9782112" cy="9012436"/>
          </a:xfrm>
          <a:prstGeom prst="rect">
            <a:avLst/>
          </a:prstGeom>
          <a:ln w="12700">
            <a:miter lim="400000"/>
          </a:ln>
          <a:effectLst>
            <a:outerShdw blurRad="63500" dist="25400" dir="5400000" rotWithShape="0">
              <a:srgbClr val="000000">
                <a:alpha val="50000"/>
              </a:srgbClr>
            </a:outerShdw>
          </a:effectLst>
        </p:spPr>
      </p:pic>
      <p:sp>
        <p:nvSpPr>
          <p:cNvPr id="4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grpSp>
        <p:nvGrpSpPr>
          <p:cNvPr id="466" name="Group"/>
          <p:cNvGrpSpPr/>
          <p:nvPr/>
        </p:nvGrpSpPr>
        <p:grpSpPr>
          <a:xfrm>
            <a:off x="1271472" y="2298254"/>
            <a:ext cx="10461856" cy="3375727"/>
            <a:chOff x="0" y="0"/>
            <a:chExt cx="10461855" cy="3375725"/>
          </a:xfrm>
        </p:grpSpPr>
        <p:pic>
          <p:nvPicPr>
            <p:cNvPr id="464" name="pasted-movie.png" descr="pasted-movie.png"/>
            <p:cNvPicPr>
              <a:picLocks noChangeAspect="1"/>
            </p:cNvPicPr>
            <p:nvPr/>
          </p:nvPicPr>
          <p:blipFill>
            <a:blip r:embed="rId2"/>
            <a:srcRect b="64135"/>
            <a:stretch>
              <a:fillRect/>
            </a:stretch>
          </p:blipFill>
          <p:spPr>
            <a:xfrm>
              <a:off x="0" y="0"/>
              <a:ext cx="10461856" cy="3170141"/>
            </a:xfrm>
            <a:prstGeom prst="rect">
              <a:avLst/>
            </a:prstGeom>
            <a:ln w="12700" cap="flat">
              <a:noFill/>
              <a:miter lim="400000"/>
            </a:ln>
            <a:effectLst/>
          </p:spPr>
        </p:pic>
        <p:sp>
          <p:nvSpPr>
            <p:cNvPr id="465" name="Rectangle"/>
            <p:cNvSpPr/>
            <p:nvPr/>
          </p:nvSpPr>
          <p:spPr>
            <a:xfrm>
              <a:off x="5900589" y="2768469"/>
              <a:ext cx="4221685" cy="607257"/>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defRPr sz="3000"/>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More vaccinated people are hospitalized with COVID than unvaccinated people!"/>
          <p:cNvSpPr txBox="1"/>
          <p:nvPr/>
        </p:nvSpPr>
        <p:spPr>
          <a:xfrm>
            <a:off x="309189" y="3397250"/>
            <a:ext cx="12386423" cy="295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5500"/>
            </a:lvl1pPr>
          </a:lstStyle>
          <a:p>
            <a:r>
              <a:t>More vaccinated people are hospitalized with COVID than unvaccinated people!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pasted-movie.png" descr="pasted-movie.png"/>
          <p:cNvPicPr>
            <a:picLocks noChangeAspect="1"/>
          </p:cNvPicPr>
          <p:nvPr/>
        </p:nvPicPr>
        <p:blipFill>
          <a:blip r:embed="rId2"/>
          <a:stretch>
            <a:fillRect/>
          </a:stretch>
        </p:blipFill>
        <p:spPr>
          <a:xfrm>
            <a:off x="648628" y="1623505"/>
            <a:ext cx="11707544" cy="5497455"/>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Introduction…"/>
          <p:cNvSpPr txBox="1">
            <a:spLocks noGrp="1"/>
          </p:cNvSpPr>
          <p:nvPr>
            <p:ph type="body" idx="1"/>
          </p:nvPr>
        </p:nvSpPr>
        <p:spPr>
          <a:prstGeom prst="rect">
            <a:avLst/>
          </a:prstGeom>
        </p:spPr>
        <p:txBody>
          <a:bodyPr/>
          <a:lstStyle/>
          <a:p>
            <a:r>
              <a:t>Introduction</a:t>
            </a:r>
          </a:p>
          <a:p>
            <a:r>
              <a:rPr>
                <a:latin typeface="+mn-lt"/>
                <a:ea typeface="+mn-ea"/>
                <a:cs typeface="+mn-cs"/>
                <a:sym typeface="Avenir Heavy"/>
              </a:rPr>
              <a:t>What</a:t>
            </a:r>
            <a:r>
              <a:t> will we learn? </a:t>
            </a:r>
          </a:p>
          <a:p>
            <a:r>
              <a:rPr>
                <a:latin typeface="+mn-lt"/>
                <a:ea typeface="+mn-ea"/>
                <a:cs typeface="+mn-cs"/>
                <a:sym typeface="Avenir Heavy"/>
              </a:rPr>
              <a:t>How</a:t>
            </a:r>
            <a:r>
              <a:t> will we learn? </a:t>
            </a:r>
          </a:p>
          <a:p>
            <a:r>
              <a:t>Tools we will use in class</a:t>
            </a:r>
          </a:p>
          <a:p>
            <a:r>
              <a:t>Some general thoughts</a:t>
            </a:r>
          </a:p>
          <a:p>
            <a:r>
              <a:t>Feedback</a:t>
            </a:r>
          </a:p>
        </p:txBody>
      </p:sp>
      <p:sp>
        <p:nvSpPr>
          <p:cNvPr id="189" name="Outline"/>
          <p:cNvSpPr txBox="1">
            <a:spLocks noGrp="1"/>
          </p:cNvSpPr>
          <p:nvPr>
            <p:ph type="body" idx="21"/>
          </p:nvPr>
        </p:nvSpPr>
        <p:spPr>
          <a:prstGeom prst="rect">
            <a:avLst/>
          </a:prstGeom>
        </p:spPr>
        <p:txBody>
          <a:bodyPr/>
          <a:lstStyle/>
          <a:p>
            <a:r>
              <a:t>Outline</a:t>
            </a:r>
          </a:p>
        </p:txBody>
      </p:sp>
      <p:sp>
        <p:nvSpPr>
          <p:cNvPr id="190" name="Slide Number"/>
          <p:cNvSpPr txBox="1">
            <a:spLocks noGrp="1"/>
          </p:cNvSpPr>
          <p:nvPr>
            <p:ph type="sldNum" sz="quarter" idx="2"/>
          </p:nvPr>
        </p:nvSpPr>
        <p:spPr>
          <a:xfrm>
            <a:off x="12615468" y="9296400"/>
            <a:ext cx="283770" cy="5207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pic>
        <p:nvPicPr>
          <p:cNvPr id="473" name="Image" descr="Image"/>
          <p:cNvPicPr>
            <a:picLocks noChangeAspect="1"/>
          </p:cNvPicPr>
          <p:nvPr/>
        </p:nvPicPr>
        <p:blipFill>
          <a:blip r:embed="rId2"/>
          <a:srcRect r="51917"/>
          <a:stretch>
            <a:fillRect/>
          </a:stretch>
        </p:blipFill>
        <p:spPr>
          <a:xfrm>
            <a:off x="3029942" y="812006"/>
            <a:ext cx="6944806" cy="8129482"/>
          </a:xfrm>
          <a:prstGeom prst="rect">
            <a:avLst/>
          </a:prstGeom>
          <a:ln w="12700">
            <a:miter lim="400000"/>
          </a:ln>
          <a:effectLst>
            <a:outerShdw blurRad="63500" dist="25400" dir="5400000" rotWithShape="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pic>
        <p:nvPicPr>
          <p:cNvPr id="476" name="Image" descr="Tweet from @andrewheiss “ooh ooh i can draw the dag for this one!”. Directed acyclic graph alleging that “Going to the opera” causes “Living longer”…but then adding the “hidden variable” Being_filthy_rich that causes both"/>
          <p:cNvPicPr>
            <a:picLocks noChangeAspect="1"/>
          </p:cNvPicPr>
          <p:nvPr/>
        </p:nvPicPr>
        <p:blipFill>
          <a:blip r:embed="rId3"/>
          <a:srcRect l="48229"/>
          <a:stretch>
            <a:fillRect/>
          </a:stretch>
        </p:blipFill>
        <p:spPr>
          <a:xfrm>
            <a:off x="2784871" y="835223"/>
            <a:ext cx="7434889" cy="8083134"/>
          </a:xfrm>
          <a:prstGeom prst="rect">
            <a:avLst/>
          </a:prstGeom>
          <a:ln w="12700">
            <a:miter lim="400000"/>
          </a:ln>
          <a:effectLst>
            <a:outerShdw blurRad="63500" dist="25400" dir="5400000" rotWithShape="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How will we learn?"/>
          <p:cNvSpPr txBox="1">
            <a:spLocks noGrp="1"/>
          </p:cNvSpPr>
          <p:nvPr>
            <p:ph type="title"/>
          </p:nvPr>
        </p:nvSpPr>
        <p:spPr>
          <a:prstGeom prst="rect">
            <a:avLst/>
          </a:prstGeom>
        </p:spPr>
        <p:txBody>
          <a:bodyPr/>
          <a:lstStyle/>
          <a:p>
            <a:r>
              <a:t>How </a:t>
            </a:r>
            <a:r>
              <a:rPr>
                <a:latin typeface="+mj-lt"/>
                <a:ea typeface="+mj-ea"/>
                <a:cs typeface="+mj-cs"/>
                <a:sym typeface="Avenir Book"/>
              </a:rPr>
              <a:t>will we learn?</a:t>
            </a:r>
          </a:p>
        </p:txBody>
      </p:sp>
      <p:sp>
        <p:nvSpPr>
          <p:cNvPr id="47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Lectures…"/>
          <p:cNvSpPr txBox="1">
            <a:spLocks noGrp="1"/>
          </p:cNvSpPr>
          <p:nvPr>
            <p:ph type="body" idx="1"/>
          </p:nvPr>
        </p:nvSpPr>
        <p:spPr>
          <a:prstGeom prst="rect">
            <a:avLst/>
          </a:prstGeom>
        </p:spPr>
        <p:txBody>
          <a:bodyPr/>
          <a:lstStyle/>
          <a:p>
            <a:r>
              <a:rPr dirty="0"/>
              <a:t>Lectures</a:t>
            </a:r>
            <a:r>
              <a:rPr lang="en-US" dirty="0"/>
              <a:t>/labs</a:t>
            </a:r>
            <a:endParaRPr dirty="0"/>
          </a:p>
          <a:p>
            <a:r>
              <a:rPr lang="en-US" dirty="0"/>
              <a:t>Talk to your instructor!</a:t>
            </a:r>
            <a:endParaRPr dirty="0"/>
          </a:p>
          <a:p>
            <a:r>
              <a:rPr dirty="0"/>
              <a:t>Homework</a:t>
            </a:r>
          </a:p>
          <a:p>
            <a:r>
              <a:rPr dirty="0"/>
              <a:t>Midterm exam</a:t>
            </a:r>
          </a:p>
          <a:p>
            <a:r>
              <a:rPr dirty="0"/>
              <a:t>Final project</a:t>
            </a:r>
          </a:p>
        </p:txBody>
      </p:sp>
      <p:sp>
        <p:nvSpPr>
          <p:cNvPr id="482" name="How will we learn?"/>
          <p:cNvSpPr txBox="1">
            <a:spLocks noGrp="1"/>
          </p:cNvSpPr>
          <p:nvPr>
            <p:ph type="body" idx="21"/>
          </p:nvPr>
        </p:nvSpPr>
        <p:spPr>
          <a:prstGeom prst="rect">
            <a:avLst/>
          </a:prstGeom>
        </p:spPr>
        <p:txBody>
          <a:bodyPr/>
          <a:lstStyle/>
          <a:p>
            <a:pPr>
              <a:defRPr>
                <a:latin typeface="+mn-lt"/>
                <a:ea typeface="+mn-ea"/>
                <a:cs typeface="+mn-cs"/>
                <a:sym typeface="Avenir Heavy"/>
              </a:defRPr>
            </a:pPr>
            <a:r>
              <a:t>How </a:t>
            </a:r>
            <a:r>
              <a:rPr>
                <a:latin typeface="+mj-lt"/>
                <a:ea typeface="+mj-ea"/>
                <a:cs typeface="+mj-cs"/>
                <a:sym typeface="Avenir Book"/>
              </a:rPr>
              <a:t>will we learn? </a:t>
            </a:r>
          </a:p>
        </p:txBody>
      </p:sp>
      <p:sp>
        <p:nvSpPr>
          <p:cNvPr id="4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Lectures…"/>
          <p:cNvSpPr txBox="1">
            <a:spLocks noGrp="1"/>
          </p:cNvSpPr>
          <p:nvPr>
            <p:ph type="body" idx="1"/>
          </p:nvPr>
        </p:nvSpPr>
        <p:spPr>
          <a:xfrm>
            <a:off x="1422400" y="1332160"/>
            <a:ext cx="10160000" cy="5942300"/>
          </a:xfrm>
          <a:prstGeom prst="rect">
            <a:avLst/>
          </a:prstGeom>
        </p:spPr>
        <p:txBody>
          <a:bodyPr/>
          <a:lstStyle/>
          <a:p>
            <a:pPr>
              <a:defRPr>
                <a:latin typeface="+mn-lt"/>
                <a:ea typeface="+mn-ea"/>
                <a:cs typeface="+mn-cs"/>
                <a:sym typeface="Avenir Heavy"/>
              </a:defRPr>
            </a:pPr>
            <a:r>
              <a:rPr lang="en-US" dirty="0"/>
              <a:t>Class</a:t>
            </a:r>
            <a:endParaRPr dirty="0"/>
          </a:p>
          <a:p>
            <a:pPr lvl="1"/>
            <a:r>
              <a:rPr lang="en-US" dirty="0"/>
              <a:t>Tues, Wed, Thu</a:t>
            </a:r>
            <a:endParaRPr dirty="0"/>
          </a:p>
          <a:p>
            <a:pPr lvl="1"/>
            <a:r>
              <a:rPr dirty="0"/>
              <a:t>get familiar with R and RStudio</a:t>
            </a:r>
          </a:p>
          <a:p>
            <a:pPr lvl="2"/>
            <a:r>
              <a:rPr dirty="0"/>
              <a:t>visualization</a:t>
            </a:r>
          </a:p>
          <a:p>
            <a:pPr lvl="2"/>
            <a:r>
              <a:rPr dirty="0"/>
              <a:t>data manipulation</a:t>
            </a:r>
          </a:p>
          <a:p>
            <a:pPr lvl="2"/>
            <a:r>
              <a:rPr dirty="0"/>
              <a:t>simulation</a:t>
            </a:r>
          </a:p>
          <a:p>
            <a:pPr lvl="1"/>
            <a:r>
              <a:rPr dirty="0"/>
              <a:t>learn statistical methods</a:t>
            </a:r>
          </a:p>
        </p:txBody>
      </p:sp>
      <p:sp>
        <p:nvSpPr>
          <p:cNvPr id="486" name="How will we learn?"/>
          <p:cNvSpPr txBox="1">
            <a:spLocks noGrp="1"/>
          </p:cNvSpPr>
          <p:nvPr>
            <p:ph type="body" idx="21"/>
          </p:nvPr>
        </p:nvSpPr>
        <p:spPr>
          <a:prstGeom prst="rect">
            <a:avLst/>
          </a:prstGeom>
        </p:spPr>
        <p:txBody>
          <a:bodyPr/>
          <a:lstStyle/>
          <a:p>
            <a:pPr>
              <a:defRPr>
                <a:latin typeface="+mn-lt"/>
                <a:ea typeface="+mn-ea"/>
                <a:cs typeface="+mn-cs"/>
                <a:sym typeface="Avenir Heavy"/>
              </a:defRPr>
            </a:pPr>
            <a:r>
              <a:t>How </a:t>
            </a:r>
            <a:r>
              <a:rPr>
                <a:latin typeface="+mj-lt"/>
                <a:ea typeface="+mj-ea"/>
                <a:cs typeface="+mj-cs"/>
                <a:sym typeface="Avenir Book"/>
              </a:rPr>
              <a:t>will we learn? </a:t>
            </a:r>
          </a:p>
        </p:txBody>
      </p:sp>
      <p:sp>
        <p:nvSpPr>
          <p:cNvPr id="49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485">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p:tmAbs val="0"/>
                                  </p:iterate>
                                  <p:childTnLst>
                                    <p:set>
                                      <p:cBhvr>
                                        <p:cTn id="13" fill="hold"/>
                                        <p:tgtEl>
                                          <p:spTgt spid="485">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485">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p:tmAbs val="0"/>
                                  </p:iterate>
                                  <p:childTnLst>
                                    <p:set>
                                      <p:cBhvr>
                                        <p:cTn id="19" fill="hold"/>
                                        <p:tgtEl>
                                          <p:spTgt spid="485">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8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1" build="p" bldLvl="5"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Homework…"/>
          <p:cNvSpPr txBox="1">
            <a:spLocks noGrp="1"/>
          </p:cNvSpPr>
          <p:nvPr>
            <p:ph type="body" idx="1"/>
          </p:nvPr>
        </p:nvSpPr>
        <p:spPr>
          <a:prstGeom prst="rect">
            <a:avLst/>
          </a:prstGeom>
        </p:spPr>
        <p:txBody>
          <a:bodyPr>
            <a:normAutofit fontScale="92500" lnSpcReduction="10000"/>
          </a:bodyPr>
          <a:lstStyle/>
          <a:p>
            <a:pPr marL="395604" indent="-395604" defTabSz="519937">
              <a:spcBef>
                <a:spcPts val="1500"/>
              </a:spcBef>
              <a:defRPr sz="3204">
                <a:latin typeface="+mn-lt"/>
                <a:ea typeface="+mn-ea"/>
                <a:cs typeface="+mn-cs"/>
                <a:sym typeface="Avenir Heavy"/>
              </a:defRPr>
            </a:pPr>
            <a:r>
              <a:rPr dirty="0"/>
              <a:t>Homework</a:t>
            </a:r>
          </a:p>
          <a:p>
            <a:pPr marL="840660" lvl="1" indent="-445055" defTabSz="519937">
              <a:spcBef>
                <a:spcPts val="1500"/>
              </a:spcBef>
              <a:defRPr sz="3204"/>
            </a:pPr>
            <a:r>
              <a:rPr lang="en-US" dirty="0"/>
              <a:t>Weekly assignments</a:t>
            </a:r>
          </a:p>
          <a:p>
            <a:pPr marL="840660" lvl="1" indent="-445055" defTabSz="519937">
              <a:spcBef>
                <a:spcPts val="1500"/>
              </a:spcBef>
              <a:defRPr sz="3204"/>
            </a:pPr>
            <a:r>
              <a:rPr lang="en-US" dirty="0"/>
              <a:t>Do </a:t>
            </a:r>
            <a:r>
              <a:rPr lang="en-US" dirty="0" err="1"/>
              <a:t>DataCamp</a:t>
            </a:r>
            <a:r>
              <a:rPr lang="en-US" dirty="0"/>
              <a:t> exercises yourself</a:t>
            </a:r>
            <a:endParaRPr dirty="0"/>
          </a:p>
          <a:p>
            <a:pPr marL="840660" lvl="1" indent="-445055" defTabSz="519937">
              <a:spcBef>
                <a:spcPts val="1500"/>
              </a:spcBef>
              <a:defRPr sz="3204"/>
            </a:pPr>
            <a:r>
              <a:rPr lang="en-US" dirty="0"/>
              <a:t>Otherwise </a:t>
            </a:r>
            <a:r>
              <a:rPr dirty="0"/>
              <a:t>you can </a:t>
            </a:r>
            <a:r>
              <a:rPr lang="en-US" dirty="0"/>
              <a:t>often </a:t>
            </a:r>
            <a:r>
              <a:rPr dirty="0"/>
              <a:t>work in group</a:t>
            </a:r>
            <a:r>
              <a:rPr lang="en-US" dirty="0"/>
              <a:t>(</a:t>
            </a:r>
            <a:r>
              <a:rPr dirty="0"/>
              <a:t>s</a:t>
            </a:r>
            <a:r>
              <a:rPr lang="en-US" dirty="0"/>
              <a:t>)</a:t>
            </a:r>
            <a:endParaRPr dirty="0"/>
          </a:p>
          <a:p>
            <a:pPr marL="1236265" lvl="2" indent="-445055" defTabSz="519937">
              <a:spcBef>
                <a:spcPts val="1500"/>
              </a:spcBef>
              <a:defRPr sz="3204"/>
            </a:pPr>
            <a:r>
              <a:rPr dirty="0"/>
              <a:t>clearly indicate who you worked with on your submission</a:t>
            </a:r>
          </a:p>
          <a:p>
            <a:pPr marL="1236265" lvl="2" indent="-445055" defTabSz="519937">
              <a:spcBef>
                <a:spcPts val="1500"/>
              </a:spcBef>
              <a:defRPr sz="3204"/>
            </a:pPr>
            <a:r>
              <a:rPr dirty="0"/>
              <a:t>each group member should write their own code and written responses</a:t>
            </a:r>
          </a:p>
          <a:p>
            <a:pPr marL="1285160" lvl="2" indent="-445055" defTabSz="519937">
              <a:spcBef>
                <a:spcPts val="1500"/>
              </a:spcBef>
              <a:defRPr sz="3204"/>
            </a:pPr>
            <a:r>
              <a:rPr dirty="0"/>
              <a:t>download and submit via </a:t>
            </a:r>
            <a:r>
              <a:rPr lang="en-US" dirty="0"/>
              <a:t>Brightspace</a:t>
            </a:r>
            <a:endParaRPr dirty="0"/>
          </a:p>
          <a:p>
            <a:pPr marL="1285160" lvl="2" indent="-445055" defTabSz="519937">
              <a:spcBef>
                <a:spcPts val="1500"/>
              </a:spcBef>
              <a:defRPr sz="3204"/>
            </a:pPr>
            <a:r>
              <a:rPr dirty="0"/>
              <a:t>you'll submit an </a:t>
            </a:r>
            <a:r>
              <a:rPr dirty="0" err="1"/>
              <a:t>RMarkdown</a:t>
            </a:r>
            <a:r>
              <a:rPr dirty="0"/>
              <a:t> </a:t>
            </a:r>
            <a:r>
              <a:rPr lang="en-US" dirty="0"/>
              <a:t>(</a:t>
            </a:r>
            <a:r>
              <a:rPr lang="en-US" dirty="0" err="1"/>
              <a:t>Rmd</a:t>
            </a:r>
            <a:r>
              <a:rPr lang="en-US" dirty="0"/>
              <a:t>) </a:t>
            </a:r>
            <a:r>
              <a:rPr dirty="0"/>
              <a:t>file </a:t>
            </a:r>
            <a:r>
              <a:rPr b="1" dirty="0">
                <a:latin typeface="+mn-lt"/>
              </a:rPr>
              <a:t>rendered as a pdf</a:t>
            </a:r>
            <a:r>
              <a:rPr b="1" dirty="0"/>
              <a:t> </a:t>
            </a:r>
          </a:p>
          <a:p>
            <a:pPr marL="1285160" lvl="2" indent="-445055" defTabSz="519937">
              <a:spcBef>
                <a:spcPts val="1500"/>
              </a:spcBef>
              <a:defRPr sz="3204"/>
            </a:pPr>
            <a:r>
              <a:rPr dirty="0"/>
              <a:t>homework </a:t>
            </a:r>
            <a:r>
              <a:rPr lang="en-US" dirty="0"/>
              <a:t>that involves </a:t>
            </a:r>
            <a:r>
              <a:rPr lang="en-US" dirty="0" err="1"/>
              <a:t>Rmd</a:t>
            </a:r>
            <a:r>
              <a:rPr lang="en-US" dirty="0"/>
              <a:t> uploads </a:t>
            </a:r>
            <a:r>
              <a:rPr dirty="0"/>
              <a:t>will be available </a:t>
            </a:r>
            <a:r>
              <a:rPr dirty="0">
                <a:latin typeface="+mn-lt"/>
                <a:ea typeface="+mn-ea"/>
                <a:cs typeface="+mn-cs"/>
                <a:sym typeface="Avenir Heavy"/>
              </a:rPr>
              <a:t>after class on </a:t>
            </a:r>
            <a:r>
              <a:rPr lang="en-US" dirty="0">
                <a:latin typeface="+mn-lt"/>
                <a:ea typeface="+mn-ea"/>
                <a:cs typeface="+mn-cs"/>
                <a:sym typeface="Avenir Heavy"/>
              </a:rPr>
              <a:t>(typically on Thursday)</a:t>
            </a:r>
            <a:r>
              <a:rPr dirty="0"/>
              <a:t>, </a:t>
            </a:r>
            <a:r>
              <a:rPr lang="en-US" dirty="0"/>
              <a:t>typically due </a:t>
            </a:r>
            <a:r>
              <a:rPr lang="en-US" b="1" dirty="0">
                <a:latin typeface="+mn-lt"/>
              </a:rPr>
              <a:t>8 pm the following Wednesday</a:t>
            </a:r>
            <a:endParaRPr b="1" dirty="0">
              <a:latin typeface="+mn-lt"/>
            </a:endParaRPr>
          </a:p>
        </p:txBody>
      </p:sp>
      <p:sp>
        <p:nvSpPr>
          <p:cNvPr id="515" name="How will we learn?"/>
          <p:cNvSpPr txBox="1">
            <a:spLocks noGrp="1"/>
          </p:cNvSpPr>
          <p:nvPr>
            <p:ph type="body" idx="21"/>
          </p:nvPr>
        </p:nvSpPr>
        <p:spPr>
          <a:prstGeom prst="rect">
            <a:avLst/>
          </a:prstGeom>
        </p:spPr>
        <p:txBody>
          <a:bodyPr/>
          <a:lstStyle/>
          <a:p>
            <a:pPr>
              <a:defRPr>
                <a:latin typeface="+mn-lt"/>
                <a:ea typeface="+mn-ea"/>
                <a:cs typeface="+mn-cs"/>
                <a:sym typeface="Avenir Heavy"/>
              </a:defRPr>
            </a:pPr>
            <a:r>
              <a:t>How </a:t>
            </a:r>
            <a:r>
              <a:rPr>
                <a:latin typeface="+mj-lt"/>
                <a:ea typeface="+mj-ea"/>
                <a:cs typeface="+mj-cs"/>
                <a:sym typeface="Avenir Book"/>
              </a:rPr>
              <a:t>will we learn? </a:t>
            </a:r>
          </a:p>
        </p:txBody>
      </p:sp>
      <p:grpSp>
        <p:nvGrpSpPr>
          <p:cNvPr id="518" name="Group"/>
          <p:cNvGrpSpPr/>
          <p:nvPr/>
        </p:nvGrpSpPr>
        <p:grpSpPr>
          <a:xfrm>
            <a:off x="514" y="2010083"/>
            <a:ext cx="2233025" cy="1572780"/>
            <a:chOff x="513" y="-121547"/>
            <a:chExt cx="2233024" cy="1572778"/>
          </a:xfrm>
        </p:grpSpPr>
        <p:sp>
          <p:nvSpPr>
            <p:cNvPr id="516" name="encouraged!"/>
            <p:cNvSpPr txBox="1"/>
            <p:nvPr/>
          </p:nvSpPr>
          <p:spPr>
            <a:xfrm rot="19761226">
              <a:off x="-11290" y="391358"/>
              <a:ext cx="2162070" cy="546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a:solidFill>
                    <a:schemeClr val="accent1"/>
                  </a:solidFill>
                  <a:latin typeface="Helvetica"/>
                  <a:ea typeface="Helvetica"/>
                  <a:cs typeface="Helvetica"/>
                  <a:sym typeface="Helvetica"/>
                </a:defRPr>
              </a:lvl1pPr>
            </a:lstStyle>
            <a:p>
              <a:r>
                <a:rPr dirty="0"/>
                <a:t>encouraged!</a:t>
              </a:r>
            </a:p>
          </p:txBody>
        </p:sp>
        <p:pic>
          <p:nvPicPr>
            <p:cNvPr id="520" name="Connection Line" descr="Connection Line"/>
            <p:cNvPicPr>
              <a:picLocks/>
            </p:cNvPicPr>
            <p:nvPr/>
          </p:nvPicPr>
          <p:blipFill>
            <a:blip r:embed="rId2"/>
            <a:stretch>
              <a:fillRect/>
            </a:stretch>
          </p:blipFill>
          <p:spPr>
            <a:xfrm>
              <a:off x="1067999" y="867338"/>
              <a:ext cx="1165540" cy="583894"/>
            </a:xfrm>
            <a:prstGeom prst="rect">
              <a:avLst/>
            </a:prstGeom>
            <a:effectLst/>
          </p:spPr>
        </p:pic>
      </p:grpSp>
      <p:sp>
        <p:nvSpPr>
          <p:cNvPr id="5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5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5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iterate>
                                    <p:tmAbs val="0"/>
                                  </p:iterate>
                                  <p:childTnLst>
                                    <p:set>
                                      <p:cBhvr>
                                        <p:cTn id="18" fill="hold"/>
                                        <p:tgtEl>
                                          <p:spTgt spid="5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514">
                                            <p:txEl>
                                              <p:pRg st="4" end="4"/>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514">
                                            <p:txEl>
                                              <p:pRg st="5" end="5"/>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514">
                                            <p:txEl>
                                              <p:pRg st="6" end="6"/>
                                            </p:txEl>
                                          </p:spTgt>
                                        </p:tgtEl>
                                        <p:attrNameLst>
                                          <p:attrName>style.visibility</p:attrName>
                                        </p:attrNameLst>
                                      </p:cBhvr>
                                      <p:to>
                                        <p:strVal val="visible"/>
                                      </p:to>
                                    </p:set>
                                  </p:childTnLst>
                                </p:cTn>
                              </p:par>
                              <p:par>
                                <p:cTn id="27" presetID="1" presetClass="entr" presetSubtype="0" fill="hold" grpId="1" nodeType="withEffect">
                                  <p:stCondLst>
                                    <p:cond delay="0"/>
                                  </p:stCondLst>
                                  <p:iterate>
                                    <p:tmAbs val="0"/>
                                  </p:iterate>
                                  <p:childTnLst>
                                    <p:set>
                                      <p:cBhvr>
                                        <p:cTn id="28" fill="hold"/>
                                        <p:tgtEl>
                                          <p:spTgt spid="514">
                                            <p:txEl>
                                              <p:pRg st="7" end="7"/>
                                            </p:txEl>
                                          </p:spTgt>
                                        </p:tgtEl>
                                        <p:attrNameLst>
                                          <p:attrName>style.visibility</p:attrName>
                                        </p:attrNameLst>
                                      </p:cBhvr>
                                      <p:to>
                                        <p:strVal val="visible"/>
                                      </p:to>
                                    </p:set>
                                  </p:childTnLst>
                                </p:cTn>
                              </p:par>
                              <p:par>
                                <p:cTn id="29" presetID="1" presetClass="entr" presetSubtype="0" fill="hold" grpId="1" nodeType="withEffect">
                                  <p:stCondLst>
                                    <p:cond delay="0"/>
                                  </p:stCondLst>
                                  <p:iterate>
                                    <p:tmAbs val="0"/>
                                  </p:iterate>
                                  <p:childTnLst>
                                    <p:set>
                                      <p:cBhvr>
                                        <p:cTn id="30" fill="hold"/>
                                        <p:tgtEl>
                                          <p:spTgt spid="5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1" uiExpand="1" build="p" bldLvl="5" animBg="1" advAuto="0"/>
      <p:bldP spid="518" grpId="2"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Homework"/>
          <p:cNvSpPr txBox="1">
            <a:spLocks noGrp="1"/>
          </p:cNvSpPr>
          <p:nvPr>
            <p:ph type="body" idx="1"/>
          </p:nvPr>
        </p:nvSpPr>
        <p:spPr>
          <a:prstGeom prst="rect">
            <a:avLst/>
          </a:prstGeom>
        </p:spPr>
        <p:txBody>
          <a:bodyPr/>
          <a:lstStyle>
            <a:lvl1pPr>
              <a:defRPr>
                <a:latin typeface="+mn-lt"/>
                <a:ea typeface="+mn-ea"/>
                <a:cs typeface="+mn-cs"/>
                <a:sym typeface="Avenir Heavy"/>
              </a:defRPr>
            </a:lvl1pPr>
          </a:lstStyle>
          <a:p>
            <a:r>
              <a:rPr lang="en-US" dirty="0"/>
              <a:t>Non-</a:t>
            </a:r>
            <a:r>
              <a:rPr lang="en-US" dirty="0" err="1"/>
              <a:t>DataCamp</a:t>
            </a:r>
            <a:r>
              <a:rPr lang="en-US" dirty="0"/>
              <a:t> </a:t>
            </a:r>
            <a:r>
              <a:rPr dirty="0"/>
              <a:t>Homework</a:t>
            </a:r>
          </a:p>
        </p:txBody>
      </p:sp>
      <p:sp>
        <p:nvSpPr>
          <p:cNvPr id="524" name="How will we learn?"/>
          <p:cNvSpPr txBox="1">
            <a:spLocks noGrp="1"/>
          </p:cNvSpPr>
          <p:nvPr>
            <p:ph type="body" idx="21"/>
          </p:nvPr>
        </p:nvSpPr>
        <p:spPr>
          <a:prstGeom prst="rect">
            <a:avLst/>
          </a:prstGeom>
        </p:spPr>
        <p:txBody>
          <a:bodyPr/>
          <a:lstStyle/>
          <a:p>
            <a:pPr>
              <a:defRPr>
                <a:latin typeface="+mn-lt"/>
                <a:ea typeface="+mn-ea"/>
                <a:cs typeface="+mn-cs"/>
                <a:sym typeface="Avenir Heavy"/>
              </a:defRPr>
            </a:pPr>
            <a:r>
              <a:t>How </a:t>
            </a:r>
            <a:r>
              <a:rPr>
                <a:latin typeface="+mj-lt"/>
                <a:ea typeface="+mj-ea"/>
                <a:cs typeface="+mj-cs"/>
                <a:sym typeface="Avenir Book"/>
              </a:rPr>
              <a:t>will we learn? </a:t>
            </a:r>
          </a:p>
        </p:txBody>
      </p:sp>
      <p:pic>
        <p:nvPicPr>
          <p:cNvPr id="525" name="Image" descr="1_visualization_homework.Rmd"/>
          <p:cNvPicPr>
            <a:picLocks noChangeAspect="1"/>
          </p:cNvPicPr>
          <p:nvPr/>
        </p:nvPicPr>
        <p:blipFill>
          <a:blip r:embed="rId2"/>
          <a:stretch>
            <a:fillRect/>
          </a:stretch>
        </p:blipFill>
        <p:spPr>
          <a:xfrm>
            <a:off x="1615923" y="2274848"/>
            <a:ext cx="9216284" cy="3738683"/>
          </a:xfrm>
          <a:prstGeom prst="rect">
            <a:avLst/>
          </a:prstGeom>
          <a:ln w="12700">
            <a:miter lim="400000"/>
          </a:ln>
          <a:effectLst>
            <a:outerShdw blurRad="63500" dist="25400" dir="5400000" rotWithShape="0">
              <a:srgbClr val="000000">
                <a:alpha val="50000"/>
              </a:srgbClr>
            </a:outerShdw>
          </a:effectLst>
        </p:spPr>
      </p:pic>
      <p:pic>
        <p:nvPicPr>
          <p:cNvPr id="526" name="Image" descr="rendered version of Rmd file"/>
          <p:cNvPicPr>
            <a:picLocks noChangeAspect="1"/>
          </p:cNvPicPr>
          <p:nvPr/>
        </p:nvPicPr>
        <p:blipFill>
          <a:blip r:embed="rId3"/>
          <a:stretch>
            <a:fillRect/>
          </a:stretch>
        </p:blipFill>
        <p:spPr>
          <a:xfrm>
            <a:off x="1615923" y="6361449"/>
            <a:ext cx="9220201" cy="2776130"/>
          </a:xfrm>
          <a:prstGeom prst="rect">
            <a:avLst/>
          </a:prstGeom>
          <a:ln w="12700">
            <a:miter lim="400000"/>
          </a:ln>
          <a:effectLst>
            <a:outerShdw blurRad="63500" dist="25400" dir="5400000" rotWithShape="0">
              <a:srgbClr val="000000">
                <a:alpha val="50000"/>
              </a:srgbClr>
            </a:outerShdw>
          </a:effectLst>
        </p:spPr>
      </p:pic>
      <p:sp>
        <p:nvSpPr>
          <p:cNvPr id="527" name="Slide Number"/>
          <p:cNvSpPr txBox="1">
            <a:spLocks noGrp="1"/>
          </p:cNvSpPr>
          <p:nvPr>
            <p:ph type="sldNum" sz="quarter" idx="2"/>
          </p:nvPr>
        </p:nvSpPr>
        <p:spPr>
          <a:xfrm>
            <a:off x="12592913" y="9296400"/>
            <a:ext cx="306325" cy="5207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Midterm exam…"/>
          <p:cNvSpPr txBox="1">
            <a:spLocks noGrp="1"/>
          </p:cNvSpPr>
          <p:nvPr>
            <p:ph type="body" idx="1"/>
          </p:nvPr>
        </p:nvSpPr>
        <p:spPr>
          <a:prstGeom prst="rect">
            <a:avLst/>
          </a:prstGeom>
        </p:spPr>
        <p:txBody>
          <a:bodyPr/>
          <a:lstStyle/>
          <a:p>
            <a:pPr>
              <a:defRPr>
                <a:latin typeface="+mn-lt"/>
                <a:ea typeface="+mn-ea"/>
                <a:cs typeface="+mn-cs"/>
                <a:sym typeface="Avenir Heavy"/>
              </a:defRPr>
            </a:pPr>
            <a:r>
              <a:rPr dirty="0"/>
              <a:t>Midterm exam</a:t>
            </a:r>
          </a:p>
          <a:p>
            <a:pPr lvl="1"/>
            <a:r>
              <a:rPr dirty="0"/>
              <a:t>like a homework assignment, but: </a:t>
            </a:r>
          </a:p>
          <a:p>
            <a:pPr lvl="2"/>
            <a:r>
              <a:rPr dirty="0"/>
              <a:t>you have to work on it </a:t>
            </a:r>
            <a:r>
              <a:rPr dirty="0">
                <a:latin typeface="+mn-lt"/>
                <a:ea typeface="+mn-ea"/>
                <a:cs typeface="+mn-cs"/>
                <a:sym typeface="Avenir Heavy"/>
              </a:rPr>
              <a:t>on your own</a:t>
            </a:r>
          </a:p>
          <a:p>
            <a:pPr lvl="1"/>
            <a:r>
              <a:rPr dirty="0"/>
              <a:t>you can use any resources you like</a:t>
            </a:r>
          </a:p>
          <a:p>
            <a:pPr lvl="1"/>
            <a:r>
              <a:rPr dirty="0"/>
              <a:t>will be submitted to </a:t>
            </a:r>
            <a:r>
              <a:rPr lang="en-US" dirty="0"/>
              <a:t>Blackboard</a:t>
            </a:r>
            <a:r>
              <a:rPr dirty="0"/>
              <a:t> as a </a:t>
            </a:r>
            <a:r>
              <a:rPr dirty="0" err="1"/>
              <a:t>RMarkdown</a:t>
            </a:r>
            <a:r>
              <a:rPr dirty="0"/>
              <a:t> file</a:t>
            </a:r>
          </a:p>
        </p:txBody>
      </p:sp>
      <p:sp>
        <p:nvSpPr>
          <p:cNvPr id="534" name="How will we learn?"/>
          <p:cNvSpPr txBox="1">
            <a:spLocks noGrp="1"/>
          </p:cNvSpPr>
          <p:nvPr>
            <p:ph type="body" idx="21"/>
          </p:nvPr>
        </p:nvSpPr>
        <p:spPr>
          <a:prstGeom prst="rect">
            <a:avLst/>
          </a:prstGeom>
        </p:spPr>
        <p:txBody>
          <a:bodyPr/>
          <a:lstStyle/>
          <a:p>
            <a:pPr>
              <a:defRPr>
                <a:latin typeface="+mn-lt"/>
                <a:ea typeface="+mn-ea"/>
                <a:cs typeface="+mn-cs"/>
                <a:sym typeface="Avenir Heavy"/>
              </a:defRPr>
            </a:pPr>
            <a:r>
              <a:t>How </a:t>
            </a:r>
            <a:r>
              <a:rPr>
                <a:latin typeface="+mj-lt"/>
                <a:ea typeface="+mj-ea"/>
                <a:cs typeface="+mj-cs"/>
                <a:sym typeface="Avenir Book"/>
              </a:rPr>
              <a:t>will we learn? </a:t>
            </a:r>
          </a:p>
        </p:txBody>
      </p:sp>
      <p:sp>
        <p:nvSpPr>
          <p:cNvPr id="53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47</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53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5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 grpId="1" build="p" bldLvl="5"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Final project…"/>
          <p:cNvSpPr txBox="1">
            <a:spLocks noGrp="1"/>
          </p:cNvSpPr>
          <p:nvPr>
            <p:ph type="body" idx="1"/>
          </p:nvPr>
        </p:nvSpPr>
        <p:spPr>
          <a:prstGeom prst="rect">
            <a:avLst/>
          </a:prstGeom>
        </p:spPr>
        <p:txBody>
          <a:bodyPr/>
          <a:lstStyle/>
          <a:p>
            <a:pPr>
              <a:defRPr>
                <a:latin typeface="+mn-lt"/>
                <a:ea typeface="+mn-ea"/>
                <a:cs typeface="+mn-cs"/>
                <a:sym typeface="Avenir Heavy"/>
              </a:defRPr>
            </a:pPr>
            <a:r>
              <a:rPr dirty="0"/>
              <a:t>Final project</a:t>
            </a:r>
          </a:p>
          <a:p>
            <a:pPr lvl="1"/>
            <a:r>
              <a:rPr lang="en-US" dirty="0"/>
              <a:t>Analyze some data. Consult with your instructor about it.</a:t>
            </a:r>
            <a:r>
              <a:rPr dirty="0"/>
              <a:t> </a:t>
            </a:r>
          </a:p>
        </p:txBody>
      </p:sp>
      <p:sp>
        <p:nvSpPr>
          <p:cNvPr id="538" name="How will we learn?"/>
          <p:cNvSpPr txBox="1">
            <a:spLocks noGrp="1"/>
          </p:cNvSpPr>
          <p:nvPr>
            <p:ph type="body" idx="21"/>
          </p:nvPr>
        </p:nvSpPr>
        <p:spPr>
          <a:prstGeom prst="rect">
            <a:avLst/>
          </a:prstGeom>
        </p:spPr>
        <p:txBody>
          <a:bodyPr/>
          <a:lstStyle/>
          <a:p>
            <a:pPr>
              <a:defRPr>
                <a:latin typeface="+mn-lt"/>
                <a:ea typeface="+mn-ea"/>
                <a:cs typeface="+mn-cs"/>
                <a:sym typeface="Avenir Heavy"/>
              </a:defRPr>
            </a:pPr>
            <a:r>
              <a:t>How </a:t>
            </a:r>
            <a:r>
              <a:rPr>
                <a:latin typeface="+mj-lt"/>
                <a:ea typeface="+mj-ea"/>
                <a:cs typeface="+mj-cs"/>
                <a:sym typeface="Avenir Book"/>
              </a:rPr>
              <a:t>will we learn? </a:t>
            </a:r>
          </a:p>
        </p:txBody>
      </p:sp>
      <p:sp>
        <p:nvSpPr>
          <p:cNvPr id="5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Final project…"/>
          <p:cNvSpPr txBox="1">
            <a:spLocks noGrp="1"/>
          </p:cNvSpPr>
          <p:nvPr>
            <p:ph type="body" idx="1"/>
          </p:nvPr>
        </p:nvSpPr>
        <p:spPr>
          <a:prstGeom prst="rect">
            <a:avLst/>
          </a:prstGeom>
        </p:spPr>
        <p:txBody>
          <a:bodyPr/>
          <a:lstStyle/>
          <a:p>
            <a:pPr>
              <a:defRPr>
                <a:latin typeface="+mn-lt"/>
                <a:ea typeface="+mn-ea"/>
                <a:cs typeface="+mn-cs"/>
                <a:sym typeface="Avenir Heavy"/>
              </a:defRPr>
            </a:pPr>
            <a:r>
              <a:rPr dirty="0"/>
              <a:t>Final project</a:t>
            </a:r>
          </a:p>
          <a:p>
            <a:pPr lvl="1"/>
            <a:r>
              <a:rPr dirty="0"/>
              <a:t>structure: </a:t>
            </a:r>
          </a:p>
          <a:p>
            <a:pPr marL="1397000" lvl="2" indent="-508000">
              <a:buAutoNum type="arabicPeriod"/>
            </a:pPr>
            <a:r>
              <a:rPr dirty="0"/>
              <a:t>short written project proposal</a:t>
            </a:r>
          </a:p>
          <a:p>
            <a:pPr marL="1397000" lvl="2" indent="-508000">
              <a:buAutoNum type="arabicPeriod"/>
            </a:pPr>
            <a:r>
              <a:rPr dirty="0"/>
              <a:t>oral presentation</a:t>
            </a:r>
          </a:p>
          <a:p>
            <a:pPr marL="1397000" lvl="2" indent="-508000">
              <a:buAutoNum type="arabicPeriod"/>
            </a:pPr>
            <a:r>
              <a:rPr dirty="0"/>
              <a:t>written report</a:t>
            </a:r>
          </a:p>
        </p:txBody>
      </p:sp>
      <p:sp>
        <p:nvSpPr>
          <p:cNvPr id="542" name="How will we learn?"/>
          <p:cNvSpPr txBox="1">
            <a:spLocks noGrp="1"/>
          </p:cNvSpPr>
          <p:nvPr>
            <p:ph type="body" idx="21"/>
          </p:nvPr>
        </p:nvSpPr>
        <p:spPr>
          <a:prstGeom prst="rect">
            <a:avLst/>
          </a:prstGeom>
        </p:spPr>
        <p:txBody>
          <a:bodyPr/>
          <a:lstStyle/>
          <a:p>
            <a:pPr>
              <a:defRPr>
                <a:latin typeface="+mn-lt"/>
                <a:ea typeface="+mn-ea"/>
                <a:cs typeface="+mn-cs"/>
                <a:sym typeface="Avenir Heavy"/>
              </a:defRPr>
            </a:pPr>
            <a:r>
              <a:t>How </a:t>
            </a:r>
            <a:r>
              <a:rPr>
                <a:latin typeface="+mj-lt"/>
                <a:ea typeface="+mj-ea"/>
                <a:cs typeface="+mj-cs"/>
                <a:sym typeface="Avenir Book"/>
              </a:rPr>
              <a:t>will we learn? </a:t>
            </a:r>
          </a:p>
        </p:txBody>
      </p:sp>
      <p:sp>
        <p:nvSpPr>
          <p:cNvPr id="5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Introduction"/>
          <p:cNvSpPr txBox="1">
            <a:spLocks noGrp="1"/>
          </p:cNvSpPr>
          <p:nvPr>
            <p:ph type="title"/>
          </p:nvPr>
        </p:nvSpPr>
        <p:spPr>
          <a:prstGeom prst="rect">
            <a:avLst/>
          </a:prstGeom>
        </p:spPr>
        <p:txBody>
          <a:bodyPr/>
          <a:lstStyle/>
          <a:p>
            <a:r>
              <a:t>Introduction</a:t>
            </a:r>
          </a:p>
        </p:txBody>
      </p:sp>
      <p:sp>
        <p:nvSpPr>
          <p:cNvPr id="193" name="Slide Number"/>
          <p:cNvSpPr txBox="1">
            <a:spLocks noGrp="1"/>
          </p:cNvSpPr>
          <p:nvPr>
            <p:ph type="sldNum" sz="quarter" idx="2"/>
          </p:nvPr>
        </p:nvSpPr>
        <p:spPr>
          <a:xfrm>
            <a:off x="12615468" y="9296400"/>
            <a:ext cx="283770" cy="5207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Final project…"/>
          <p:cNvSpPr txBox="1">
            <a:spLocks noGrp="1"/>
          </p:cNvSpPr>
          <p:nvPr>
            <p:ph type="body" idx="1"/>
          </p:nvPr>
        </p:nvSpPr>
        <p:spPr>
          <a:prstGeom prst="rect">
            <a:avLst/>
          </a:prstGeom>
        </p:spPr>
        <p:txBody>
          <a:bodyPr/>
          <a:lstStyle/>
          <a:p>
            <a:pPr>
              <a:defRPr>
                <a:latin typeface="+mn-lt"/>
                <a:ea typeface="+mn-ea"/>
                <a:cs typeface="+mn-cs"/>
                <a:sym typeface="Avenir Heavy"/>
              </a:defRPr>
            </a:pPr>
            <a:r>
              <a:rPr dirty="0"/>
              <a:t>Final project</a:t>
            </a:r>
          </a:p>
          <a:p>
            <a:pPr marL="944626" lvl="1" indent="-500126">
              <a:buAutoNum type="arabicPeriod"/>
              <a:defRPr u="sng"/>
            </a:pPr>
            <a:r>
              <a:rPr dirty="0"/>
              <a:t>short written project proposal</a:t>
            </a:r>
          </a:p>
        </p:txBody>
      </p:sp>
      <p:sp>
        <p:nvSpPr>
          <p:cNvPr id="546" name="How will we learn?"/>
          <p:cNvSpPr txBox="1">
            <a:spLocks noGrp="1"/>
          </p:cNvSpPr>
          <p:nvPr>
            <p:ph type="body" idx="21"/>
          </p:nvPr>
        </p:nvSpPr>
        <p:spPr>
          <a:prstGeom prst="rect">
            <a:avLst/>
          </a:prstGeom>
        </p:spPr>
        <p:txBody>
          <a:bodyPr/>
          <a:lstStyle/>
          <a:p>
            <a:pPr>
              <a:defRPr>
                <a:latin typeface="+mn-lt"/>
                <a:ea typeface="+mn-ea"/>
                <a:cs typeface="+mn-cs"/>
                <a:sym typeface="Avenir Heavy"/>
              </a:defRPr>
            </a:pPr>
            <a:r>
              <a:t>How </a:t>
            </a:r>
            <a:r>
              <a:rPr>
                <a:latin typeface="+mj-lt"/>
                <a:ea typeface="+mj-ea"/>
                <a:cs typeface="+mj-cs"/>
                <a:sym typeface="Avenir Book"/>
              </a:rPr>
              <a:t>will we learn? </a:t>
            </a:r>
          </a:p>
        </p:txBody>
      </p:sp>
      <p:sp>
        <p:nvSpPr>
          <p:cNvPr id="54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Final project…"/>
          <p:cNvSpPr txBox="1">
            <a:spLocks noGrp="1"/>
          </p:cNvSpPr>
          <p:nvPr>
            <p:ph type="body" idx="1"/>
          </p:nvPr>
        </p:nvSpPr>
        <p:spPr>
          <a:prstGeom prst="rect">
            <a:avLst/>
          </a:prstGeom>
        </p:spPr>
        <p:txBody>
          <a:bodyPr/>
          <a:lstStyle/>
          <a:p>
            <a:pPr>
              <a:defRPr>
                <a:latin typeface="+mn-lt"/>
                <a:ea typeface="+mn-ea"/>
                <a:cs typeface="+mn-cs"/>
                <a:sym typeface="Avenir Heavy"/>
              </a:defRPr>
            </a:pPr>
            <a:r>
              <a:rPr dirty="0"/>
              <a:t>Final project</a:t>
            </a:r>
          </a:p>
          <a:p>
            <a:pPr marL="944626" lvl="1" indent="-500126">
              <a:buAutoNum type="arabicPeriod" startAt="2"/>
              <a:defRPr u="sng"/>
            </a:pPr>
            <a:r>
              <a:rPr dirty="0"/>
              <a:t>oral presentation</a:t>
            </a:r>
          </a:p>
        </p:txBody>
      </p:sp>
      <p:sp>
        <p:nvSpPr>
          <p:cNvPr id="550" name="How will we learn?"/>
          <p:cNvSpPr txBox="1">
            <a:spLocks noGrp="1"/>
          </p:cNvSpPr>
          <p:nvPr>
            <p:ph type="body" idx="21"/>
          </p:nvPr>
        </p:nvSpPr>
        <p:spPr>
          <a:prstGeom prst="rect">
            <a:avLst/>
          </a:prstGeom>
        </p:spPr>
        <p:txBody>
          <a:bodyPr/>
          <a:lstStyle/>
          <a:p>
            <a:pPr>
              <a:defRPr>
                <a:latin typeface="+mn-lt"/>
                <a:ea typeface="+mn-ea"/>
                <a:cs typeface="+mn-cs"/>
                <a:sym typeface="Avenir Heavy"/>
              </a:defRPr>
            </a:pPr>
            <a:r>
              <a:t>How </a:t>
            </a:r>
            <a:r>
              <a:rPr>
                <a:latin typeface="+mj-lt"/>
                <a:ea typeface="+mj-ea"/>
                <a:cs typeface="+mj-cs"/>
                <a:sym typeface="Avenir Book"/>
              </a:rPr>
              <a:t>will we learn? </a:t>
            </a:r>
          </a:p>
        </p:txBody>
      </p:sp>
      <p:sp>
        <p:nvSpPr>
          <p:cNvPr id="5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Final project…"/>
          <p:cNvSpPr txBox="1">
            <a:spLocks noGrp="1"/>
          </p:cNvSpPr>
          <p:nvPr>
            <p:ph type="body" idx="1"/>
          </p:nvPr>
        </p:nvSpPr>
        <p:spPr>
          <a:prstGeom prst="rect">
            <a:avLst/>
          </a:prstGeom>
        </p:spPr>
        <p:txBody>
          <a:bodyPr/>
          <a:lstStyle/>
          <a:p>
            <a:pPr marL="342264" indent="-342264" defTabSz="449833">
              <a:spcBef>
                <a:spcPts val="1300"/>
              </a:spcBef>
              <a:defRPr sz="2772">
                <a:latin typeface="+mn-lt"/>
                <a:ea typeface="+mn-ea"/>
                <a:cs typeface="+mn-cs"/>
                <a:sym typeface="Avenir Heavy"/>
              </a:defRPr>
            </a:pPr>
            <a:r>
              <a:rPr dirty="0"/>
              <a:t>Final project</a:t>
            </a:r>
          </a:p>
          <a:p>
            <a:pPr marL="727362" lvl="1" indent="-385097" defTabSz="449833">
              <a:spcBef>
                <a:spcPts val="1300"/>
              </a:spcBef>
              <a:buAutoNum type="arabicPeriod" startAt="3"/>
              <a:defRPr sz="2772" u="sng"/>
            </a:pPr>
            <a:r>
              <a:rPr dirty="0"/>
              <a:t>written report</a:t>
            </a:r>
          </a:p>
          <a:p>
            <a:pPr marL="1069578" lvl="2" indent="-385048" defTabSz="449833">
              <a:spcBef>
                <a:spcPts val="1300"/>
              </a:spcBef>
              <a:defRPr sz="2772"/>
            </a:pPr>
            <a:r>
              <a:rPr dirty="0"/>
              <a:t>~ 2000 words per group member </a:t>
            </a:r>
          </a:p>
          <a:p>
            <a:pPr marL="1069578" lvl="2" indent="-385048" defTabSz="449833">
              <a:spcBef>
                <a:spcPts val="1300"/>
              </a:spcBef>
              <a:defRPr sz="2772"/>
            </a:pPr>
            <a:r>
              <a:rPr dirty="0"/>
              <a:t>answer an interesting research question </a:t>
            </a:r>
          </a:p>
          <a:p>
            <a:pPr marL="727313" lvl="1" indent="-385048" defTabSz="449833">
              <a:spcBef>
                <a:spcPts val="1300"/>
              </a:spcBef>
              <a:defRPr sz="2772"/>
            </a:pPr>
            <a:r>
              <a:rPr dirty="0"/>
              <a:t>demonstrate what you've learned in class: </a:t>
            </a:r>
          </a:p>
          <a:p>
            <a:pPr marL="1069578" lvl="2" indent="-385048" defTabSz="449833">
              <a:spcBef>
                <a:spcPts val="1300"/>
              </a:spcBef>
              <a:defRPr sz="2772"/>
            </a:pPr>
            <a:r>
              <a:rPr dirty="0"/>
              <a:t>data wrangling </a:t>
            </a:r>
          </a:p>
          <a:p>
            <a:pPr marL="1069578" lvl="2" indent="-385048" defTabSz="449833">
              <a:spcBef>
                <a:spcPts val="1300"/>
              </a:spcBef>
              <a:defRPr sz="2772"/>
            </a:pPr>
            <a:r>
              <a:rPr dirty="0"/>
              <a:t>visualization</a:t>
            </a:r>
          </a:p>
          <a:p>
            <a:pPr marL="1069578" lvl="2" indent="-385048" defTabSz="449833">
              <a:spcBef>
                <a:spcPts val="1300"/>
              </a:spcBef>
              <a:defRPr sz="2772"/>
            </a:pPr>
            <a:r>
              <a:rPr dirty="0"/>
              <a:t>statistical modeling</a:t>
            </a:r>
          </a:p>
          <a:p>
            <a:pPr marL="1069578" lvl="2" indent="-385048" defTabSz="449833">
              <a:spcBef>
                <a:spcPts val="1300"/>
              </a:spcBef>
              <a:defRPr sz="2772"/>
            </a:pPr>
            <a:r>
              <a:rPr lang="en-US" dirty="0"/>
              <a:t>R</a:t>
            </a:r>
            <a:r>
              <a:rPr dirty="0"/>
              <a:t>eporting</a:t>
            </a:r>
            <a:endParaRPr lang="en-US" dirty="0"/>
          </a:p>
          <a:p>
            <a:pPr marL="625078" lvl="1" indent="-385048" defTabSz="449833">
              <a:spcBef>
                <a:spcPts val="1300"/>
              </a:spcBef>
              <a:defRPr sz="2772"/>
            </a:pPr>
            <a:r>
              <a:rPr lang="en-US" dirty="0"/>
              <a:t>Upload to </a:t>
            </a:r>
            <a:r>
              <a:rPr lang="en-US" dirty="0" err="1"/>
              <a:t>github</a:t>
            </a:r>
            <a:endParaRPr lang="en-US" dirty="0"/>
          </a:p>
          <a:p>
            <a:pPr marL="1069578" lvl="2" indent="-385048" defTabSz="449833">
              <a:spcBef>
                <a:spcPts val="1300"/>
              </a:spcBef>
              <a:defRPr sz="2772"/>
            </a:pPr>
            <a:endParaRPr dirty="0"/>
          </a:p>
        </p:txBody>
      </p:sp>
      <p:sp>
        <p:nvSpPr>
          <p:cNvPr id="554" name="How will we learn?"/>
          <p:cNvSpPr txBox="1">
            <a:spLocks noGrp="1"/>
          </p:cNvSpPr>
          <p:nvPr>
            <p:ph type="body" idx="21"/>
          </p:nvPr>
        </p:nvSpPr>
        <p:spPr>
          <a:prstGeom prst="rect">
            <a:avLst/>
          </a:prstGeom>
        </p:spPr>
        <p:txBody>
          <a:bodyPr/>
          <a:lstStyle/>
          <a:p>
            <a:pPr>
              <a:defRPr>
                <a:latin typeface="+mn-lt"/>
                <a:ea typeface="+mn-ea"/>
                <a:cs typeface="+mn-cs"/>
                <a:sym typeface="Avenir Heavy"/>
              </a:defRPr>
            </a:pPr>
            <a:r>
              <a:t>How </a:t>
            </a:r>
            <a:r>
              <a:rPr>
                <a:latin typeface="+mj-lt"/>
                <a:ea typeface="+mj-ea"/>
                <a:cs typeface="+mj-cs"/>
                <a:sym typeface="Avenir Book"/>
              </a:rPr>
              <a:t>will we learn? </a:t>
            </a:r>
          </a:p>
        </p:txBody>
      </p:sp>
      <p:sp>
        <p:nvSpPr>
          <p:cNvPr id="5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3">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553">
                                            <p:txEl>
                                              <p:pRg st="5" end="5"/>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p:tmAbs val="0"/>
                                  </p:iterate>
                                  <p:childTnLst>
                                    <p:set>
                                      <p:cBhvr>
                                        <p:cTn id="12" fill="hold"/>
                                        <p:tgtEl>
                                          <p:spTgt spid="553">
                                            <p:txEl>
                                              <p:pRg st="6" end="6"/>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553">
                                            <p:txEl>
                                              <p:pRg st="7" end="7"/>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553">
                                            <p:txEl>
                                              <p:pRg st="8" end="8"/>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1" nodeType="afterEffect">
                                  <p:stCondLst>
                                    <p:cond delay="0"/>
                                  </p:stCondLst>
                                  <p:iterate>
                                    <p:tmAbs val="0"/>
                                  </p:iterate>
                                  <p:childTnLst>
                                    <p:set>
                                      <p:cBhvr>
                                        <p:cTn id="21" fill="hold"/>
                                        <p:tgtEl>
                                          <p:spTgt spid="55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 grpId="1" build="p" bldLvl="5"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Grading…"/>
          <p:cNvSpPr txBox="1">
            <a:spLocks noGrp="1"/>
          </p:cNvSpPr>
          <p:nvPr>
            <p:ph type="body" idx="1"/>
          </p:nvPr>
        </p:nvSpPr>
        <p:spPr>
          <a:xfrm>
            <a:off x="1422400" y="1332160"/>
            <a:ext cx="10783045" cy="7848105"/>
          </a:xfrm>
          <a:prstGeom prst="rect">
            <a:avLst/>
          </a:prstGeom>
        </p:spPr>
        <p:txBody>
          <a:bodyPr/>
          <a:lstStyle/>
          <a:p>
            <a:pPr>
              <a:defRPr>
                <a:latin typeface="+mn-lt"/>
                <a:ea typeface="+mn-ea"/>
                <a:cs typeface="+mn-cs"/>
                <a:sym typeface="Avenir Heavy"/>
              </a:defRPr>
            </a:pPr>
            <a:r>
              <a:rPr dirty="0"/>
              <a:t>Grading</a:t>
            </a:r>
          </a:p>
          <a:p>
            <a:pPr lvl="1">
              <a:defRPr sz="3400"/>
            </a:pPr>
            <a:r>
              <a:rPr dirty="0"/>
              <a:t>Homework: 40% </a:t>
            </a:r>
            <a:endParaRPr sz="2200" dirty="0"/>
          </a:p>
          <a:p>
            <a:pPr lvl="1">
              <a:defRPr sz="3400"/>
            </a:pPr>
            <a:r>
              <a:rPr dirty="0"/>
              <a:t>Midterm: 20%</a:t>
            </a:r>
          </a:p>
          <a:p>
            <a:pPr lvl="1">
              <a:defRPr sz="3400"/>
            </a:pPr>
            <a:r>
              <a:rPr dirty="0"/>
              <a:t>Final project: 40%</a:t>
            </a:r>
          </a:p>
          <a:p>
            <a:pPr lvl="2">
              <a:defRPr sz="3000"/>
            </a:pPr>
            <a:r>
              <a:rPr dirty="0"/>
              <a:t>Proposal: 5%</a:t>
            </a:r>
          </a:p>
          <a:p>
            <a:pPr lvl="2">
              <a:defRPr sz="3000"/>
            </a:pPr>
            <a:r>
              <a:rPr dirty="0"/>
              <a:t>Presentation: 10%</a:t>
            </a:r>
          </a:p>
          <a:p>
            <a:pPr lvl="2">
              <a:defRPr sz="3000"/>
            </a:pPr>
            <a:r>
              <a:rPr dirty="0"/>
              <a:t>Report: 25%</a:t>
            </a:r>
          </a:p>
        </p:txBody>
      </p:sp>
      <p:sp>
        <p:nvSpPr>
          <p:cNvPr id="558" name="How will we learn?"/>
          <p:cNvSpPr txBox="1">
            <a:spLocks noGrp="1"/>
          </p:cNvSpPr>
          <p:nvPr>
            <p:ph type="body" idx="21"/>
          </p:nvPr>
        </p:nvSpPr>
        <p:spPr>
          <a:prstGeom prst="rect">
            <a:avLst/>
          </a:prstGeom>
        </p:spPr>
        <p:txBody>
          <a:bodyPr/>
          <a:lstStyle/>
          <a:p>
            <a:pPr>
              <a:defRPr>
                <a:latin typeface="+mn-lt"/>
                <a:ea typeface="+mn-ea"/>
                <a:cs typeface="+mn-cs"/>
                <a:sym typeface="Avenir Heavy"/>
              </a:defRPr>
            </a:pPr>
            <a:r>
              <a:t>How </a:t>
            </a:r>
            <a:r>
              <a:rPr>
                <a:latin typeface="+mj-lt"/>
                <a:ea typeface="+mj-ea"/>
                <a:cs typeface="+mj-cs"/>
                <a:sym typeface="Avenir Book"/>
              </a:rPr>
              <a:t>will we learn? </a:t>
            </a:r>
          </a:p>
        </p:txBody>
      </p:sp>
      <p:sp>
        <p:nvSpPr>
          <p:cNvPr id="5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Canvas…"/>
          <p:cNvSpPr txBox="1">
            <a:spLocks noGrp="1"/>
          </p:cNvSpPr>
          <p:nvPr>
            <p:ph type="body" idx="1"/>
          </p:nvPr>
        </p:nvSpPr>
        <p:spPr>
          <a:prstGeom prst="rect">
            <a:avLst/>
          </a:prstGeom>
        </p:spPr>
        <p:txBody>
          <a:bodyPr/>
          <a:lstStyle/>
          <a:p>
            <a:r>
              <a:rPr lang="en-US" dirty="0"/>
              <a:t>Blackboard</a:t>
            </a:r>
            <a:endParaRPr dirty="0"/>
          </a:p>
          <a:p>
            <a:r>
              <a:rPr dirty="0"/>
              <a:t>Course website</a:t>
            </a:r>
          </a:p>
          <a:p>
            <a:r>
              <a:rPr dirty="0" err="1"/>
              <a:t>Datacamp</a:t>
            </a:r>
            <a:endParaRPr dirty="0"/>
          </a:p>
          <a:p>
            <a:r>
              <a:rPr dirty="0" err="1"/>
              <a:t>Github</a:t>
            </a:r>
            <a:endParaRPr dirty="0"/>
          </a:p>
          <a:p>
            <a:r>
              <a:rPr dirty="0"/>
              <a:t>Free online books</a:t>
            </a:r>
          </a:p>
        </p:txBody>
      </p:sp>
      <p:sp>
        <p:nvSpPr>
          <p:cNvPr id="579" name="Tools we will use in class"/>
          <p:cNvSpPr txBox="1">
            <a:spLocks noGrp="1"/>
          </p:cNvSpPr>
          <p:nvPr>
            <p:ph type="body" idx="21"/>
          </p:nvPr>
        </p:nvSpPr>
        <p:spPr>
          <a:prstGeom prst="rect">
            <a:avLst/>
          </a:prstGeom>
        </p:spPr>
        <p:txBody>
          <a:bodyPr/>
          <a:lstStyle/>
          <a:p>
            <a:r>
              <a:rPr dirty="0">
                <a:latin typeface="+mn-lt"/>
                <a:ea typeface="+mn-ea"/>
                <a:cs typeface="+mn-cs"/>
                <a:sym typeface="Avenir Heavy"/>
              </a:rPr>
              <a:t>Tools</a:t>
            </a:r>
            <a:r>
              <a:rPr dirty="0"/>
              <a:t> we will use in class</a:t>
            </a:r>
          </a:p>
        </p:txBody>
      </p:sp>
      <p:sp>
        <p:nvSpPr>
          <p:cNvPr id="5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Canvas…"/>
          <p:cNvSpPr txBox="1">
            <a:spLocks noGrp="1"/>
          </p:cNvSpPr>
          <p:nvPr>
            <p:ph type="body" idx="1"/>
          </p:nvPr>
        </p:nvSpPr>
        <p:spPr>
          <a:prstGeom prst="rect">
            <a:avLst/>
          </a:prstGeom>
        </p:spPr>
        <p:txBody>
          <a:bodyPr/>
          <a:lstStyle/>
          <a:p>
            <a:pPr marL="426719" indent="-426719" defTabSz="560831">
              <a:spcBef>
                <a:spcPts val="1600"/>
              </a:spcBef>
              <a:defRPr sz="3455">
                <a:latin typeface="+mn-lt"/>
                <a:ea typeface="+mn-ea"/>
                <a:cs typeface="+mn-cs"/>
                <a:sym typeface="Avenir Heavy"/>
              </a:defRPr>
            </a:pPr>
            <a:r>
              <a:rPr lang="en-US" dirty="0"/>
              <a:t>Blackboard</a:t>
            </a:r>
            <a:endParaRPr dirty="0"/>
          </a:p>
          <a:p>
            <a:pPr marL="906780" lvl="1" indent="-480059" defTabSz="560831">
              <a:spcBef>
                <a:spcPts val="1600"/>
              </a:spcBef>
              <a:defRPr sz="3072"/>
            </a:pPr>
            <a:r>
              <a:rPr dirty="0">
                <a:latin typeface="+mn-lt"/>
                <a:ea typeface="+mn-ea"/>
                <a:cs typeface="+mn-cs"/>
                <a:sym typeface="Avenir Heavy"/>
              </a:rPr>
              <a:t>We</a:t>
            </a:r>
            <a:r>
              <a:rPr dirty="0"/>
              <a:t> will: </a:t>
            </a:r>
          </a:p>
          <a:p>
            <a:pPr marL="1333500" lvl="2" indent="-480059" defTabSz="560831">
              <a:spcBef>
                <a:spcPts val="1600"/>
              </a:spcBef>
              <a:defRPr sz="3072"/>
            </a:pPr>
            <a:r>
              <a:rPr dirty="0"/>
              <a:t>send announcements</a:t>
            </a:r>
          </a:p>
          <a:p>
            <a:pPr marL="1333500" lvl="2" indent="-480059" defTabSz="560831">
              <a:spcBef>
                <a:spcPts val="1600"/>
              </a:spcBef>
              <a:defRPr sz="3072"/>
            </a:pPr>
            <a:r>
              <a:rPr dirty="0"/>
              <a:t>upload: </a:t>
            </a:r>
          </a:p>
          <a:p>
            <a:pPr marL="1760219" lvl="3" indent="-480059" defTabSz="560831">
              <a:spcBef>
                <a:spcPts val="1600"/>
              </a:spcBef>
              <a:defRPr sz="3072"/>
            </a:pPr>
            <a:r>
              <a:rPr dirty="0"/>
              <a:t>slides </a:t>
            </a:r>
          </a:p>
          <a:p>
            <a:pPr marL="1760219" lvl="3" indent="-480059" defTabSz="560831">
              <a:spcBef>
                <a:spcPts val="1600"/>
              </a:spcBef>
              <a:defRPr sz="3072"/>
            </a:pPr>
            <a:r>
              <a:rPr dirty="0"/>
              <a:t>class notes / code files</a:t>
            </a:r>
          </a:p>
          <a:p>
            <a:pPr marL="1760219" lvl="3" indent="-480059" defTabSz="560831">
              <a:spcBef>
                <a:spcPts val="1600"/>
              </a:spcBef>
              <a:defRPr sz="3072"/>
            </a:pPr>
            <a:r>
              <a:rPr dirty="0"/>
              <a:t>homework assignments</a:t>
            </a:r>
          </a:p>
          <a:p>
            <a:pPr marL="906780" lvl="1" indent="-480059" defTabSz="560831">
              <a:spcBef>
                <a:spcPts val="1600"/>
              </a:spcBef>
              <a:defRPr sz="3072"/>
            </a:pPr>
            <a:r>
              <a:rPr dirty="0">
                <a:latin typeface="+mn-lt"/>
                <a:ea typeface="+mn-ea"/>
                <a:cs typeface="+mn-cs"/>
                <a:sym typeface="Avenir Heavy"/>
              </a:rPr>
              <a:t>You</a:t>
            </a:r>
            <a:r>
              <a:rPr dirty="0"/>
              <a:t> will: </a:t>
            </a:r>
          </a:p>
          <a:p>
            <a:pPr marL="1333500" lvl="2" indent="-480059" defTabSz="560831">
              <a:spcBef>
                <a:spcPts val="1600"/>
              </a:spcBef>
              <a:defRPr sz="3072"/>
            </a:pPr>
            <a:r>
              <a:rPr dirty="0"/>
              <a:t>read announcements :)</a:t>
            </a:r>
          </a:p>
          <a:p>
            <a:pPr marL="1333500" lvl="2" indent="-480059" defTabSz="560831">
              <a:spcBef>
                <a:spcPts val="1600"/>
              </a:spcBef>
              <a:defRPr sz="3072"/>
            </a:pPr>
            <a:r>
              <a:rPr dirty="0"/>
              <a:t>upload completed homework as </a:t>
            </a:r>
            <a:r>
              <a:rPr dirty="0" err="1"/>
              <a:t>RMarkdown</a:t>
            </a:r>
            <a:r>
              <a:rPr dirty="0"/>
              <a:t> files</a:t>
            </a:r>
          </a:p>
        </p:txBody>
      </p:sp>
      <p:sp>
        <p:nvSpPr>
          <p:cNvPr id="583" name="Tools we will use in class"/>
          <p:cNvSpPr txBox="1">
            <a:spLocks noGrp="1"/>
          </p:cNvSpPr>
          <p:nvPr>
            <p:ph type="body" idx="21"/>
          </p:nvPr>
        </p:nvSpPr>
        <p:spPr>
          <a:prstGeom prst="rect">
            <a:avLst/>
          </a:prstGeom>
        </p:spPr>
        <p:txBody>
          <a:bodyPr/>
          <a:lstStyle/>
          <a:p>
            <a:r>
              <a:rPr>
                <a:latin typeface="+mn-lt"/>
                <a:ea typeface="+mn-ea"/>
                <a:cs typeface="+mn-cs"/>
                <a:sym typeface="Avenir Heavy"/>
              </a:rPr>
              <a:t>Tools</a:t>
            </a:r>
            <a:r>
              <a:t> we will use in class</a:t>
            </a:r>
          </a:p>
        </p:txBody>
      </p:sp>
      <p:sp>
        <p:nvSpPr>
          <p:cNvPr id="5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82">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582">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p:tmAbs val="0"/>
                                  </p:iterate>
                                  <p:childTnLst>
                                    <p:set>
                                      <p:cBhvr>
                                        <p:cTn id="12" fill="hold"/>
                                        <p:tgtEl>
                                          <p:spTgt spid="582">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582">
                                            <p:txEl>
                                              <p:pRg st="4" end="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582">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1" nodeType="afterEffect">
                                  <p:stCondLst>
                                    <p:cond delay="0"/>
                                  </p:stCondLst>
                                  <p:iterate>
                                    <p:tmAbs val="0"/>
                                  </p:iterate>
                                  <p:childTnLst>
                                    <p:set>
                                      <p:cBhvr>
                                        <p:cTn id="21" fill="hold"/>
                                        <p:tgtEl>
                                          <p:spTgt spid="582">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582">
                                            <p:txEl>
                                              <p:pRg st="7" end="7"/>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1" nodeType="afterEffect">
                                  <p:stCondLst>
                                    <p:cond delay="0"/>
                                  </p:stCondLst>
                                  <p:iterate>
                                    <p:tmAbs val="0"/>
                                  </p:iterate>
                                  <p:childTnLst>
                                    <p:set>
                                      <p:cBhvr>
                                        <p:cTn id="28" fill="hold"/>
                                        <p:tgtEl>
                                          <p:spTgt spid="582">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1" nodeType="afterEffect">
                                  <p:stCondLst>
                                    <p:cond delay="0"/>
                                  </p:stCondLst>
                                  <p:iterate>
                                    <p:tmAbs val="0"/>
                                  </p:iterate>
                                  <p:childTnLst>
                                    <p:set>
                                      <p:cBhvr>
                                        <p:cTn id="31" fill="hold"/>
                                        <p:tgtEl>
                                          <p:spTgt spid="58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 grpId="1" build="p" bldLvl="5"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RStudio…"/>
          <p:cNvSpPr txBox="1">
            <a:spLocks noGrp="1"/>
          </p:cNvSpPr>
          <p:nvPr>
            <p:ph type="body" idx="1"/>
          </p:nvPr>
        </p:nvSpPr>
        <p:spPr>
          <a:prstGeom prst="rect">
            <a:avLst/>
          </a:prstGeom>
        </p:spPr>
        <p:txBody>
          <a:bodyPr/>
          <a:lstStyle/>
          <a:p>
            <a:pPr>
              <a:defRPr>
                <a:latin typeface="+mn-lt"/>
                <a:ea typeface="+mn-ea"/>
                <a:cs typeface="+mn-cs"/>
                <a:sym typeface="Avenir Heavy"/>
              </a:defRPr>
            </a:pPr>
            <a:r>
              <a:t>RStudio</a:t>
            </a:r>
          </a:p>
          <a:p>
            <a:pPr lvl="1"/>
            <a:r>
              <a:t>write code </a:t>
            </a:r>
          </a:p>
          <a:p>
            <a:pPr lvl="1"/>
            <a:r>
              <a:t>make beautiful plots</a:t>
            </a:r>
          </a:p>
          <a:p>
            <a:pPr lvl="1"/>
            <a:r>
              <a:t>understand statistical concepts </a:t>
            </a:r>
          </a:p>
          <a:p>
            <a:pPr lvl="1"/>
            <a:r>
              <a:t>implement statistical models</a:t>
            </a:r>
          </a:p>
          <a:p>
            <a:pPr lvl="1"/>
            <a:r>
              <a:t>write homework assignments using              R Markdown</a:t>
            </a:r>
          </a:p>
          <a:p>
            <a:pPr lvl="1"/>
            <a:r>
              <a:t>contribute to reproducible research</a:t>
            </a:r>
          </a:p>
        </p:txBody>
      </p:sp>
      <p:sp>
        <p:nvSpPr>
          <p:cNvPr id="595" name="Tools we will use in class"/>
          <p:cNvSpPr txBox="1">
            <a:spLocks noGrp="1"/>
          </p:cNvSpPr>
          <p:nvPr>
            <p:ph type="body" idx="21"/>
          </p:nvPr>
        </p:nvSpPr>
        <p:spPr>
          <a:prstGeom prst="rect">
            <a:avLst/>
          </a:prstGeom>
        </p:spPr>
        <p:txBody>
          <a:bodyPr/>
          <a:lstStyle/>
          <a:p>
            <a:r>
              <a:rPr>
                <a:latin typeface="+mn-lt"/>
                <a:ea typeface="+mn-ea"/>
                <a:cs typeface="+mn-cs"/>
                <a:sym typeface="Avenir Heavy"/>
              </a:rPr>
              <a:t>Tools</a:t>
            </a:r>
            <a:r>
              <a:t> we will use in class</a:t>
            </a:r>
          </a:p>
        </p:txBody>
      </p:sp>
      <p:sp>
        <p:nvSpPr>
          <p:cNvPr id="596" name="Slide Number"/>
          <p:cNvSpPr txBox="1">
            <a:spLocks noGrp="1"/>
          </p:cNvSpPr>
          <p:nvPr>
            <p:ph type="sldNum" sz="quarter" idx="2"/>
          </p:nvPr>
        </p:nvSpPr>
        <p:spPr>
          <a:xfrm>
            <a:off x="12592913" y="9296400"/>
            <a:ext cx="306325" cy="5207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asted-movie.png" descr="pasted-movie.png"/>
          <p:cNvPicPr>
            <a:picLocks noChangeAspect="1"/>
          </p:cNvPicPr>
          <p:nvPr/>
        </p:nvPicPr>
        <p:blipFill>
          <a:blip r:embed="rId2"/>
          <a:stretch>
            <a:fillRect/>
          </a:stretch>
        </p:blipFill>
        <p:spPr>
          <a:xfrm>
            <a:off x="1327033" y="4753039"/>
            <a:ext cx="5059091" cy="4229055"/>
          </a:xfrm>
          <a:prstGeom prst="rect">
            <a:avLst/>
          </a:prstGeom>
          <a:ln w="12700">
            <a:miter lim="400000"/>
          </a:ln>
          <a:effectLst>
            <a:outerShdw blurRad="63500" dist="25400" dir="5400000" rotWithShape="0">
              <a:srgbClr val="000000">
                <a:alpha val="50000"/>
              </a:srgbClr>
            </a:outerShdw>
          </a:effectLst>
        </p:spPr>
      </p:pic>
      <p:sp>
        <p:nvSpPr>
          <p:cNvPr id="613" name="DataCamp…"/>
          <p:cNvSpPr txBox="1">
            <a:spLocks noGrp="1"/>
          </p:cNvSpPr>
          <p:nvPr>
            <p:ph type="body" sz="half" idx="1"/>
          </p:nvPr>
        </p:nvSpPr>
        <p:spPr>
          <a:xfrm>
            <a:off x="1422400" y="1332160"/>
            <a:ext cx="10160000" cy="3340696"/>
          </a:xfrm>
          <a:prstGeom prst="rect">
            <a:avLst/>
          </a:prstGeom>
        </p:spPr>
        <p:txBody>
          <a:bodyPr/>
          <a:lstStyle/>
          <a:p>
            <a:pPr>
              <a:defRPr>
                <a:latin typeface="+mn-lt"/>
                <a:ea typeface="+mn-ea"/>
                <a:cs typeface="+mn-cs"/>
                <a:sym typeface="Avenir Heavy"/>
              </a:defRPr>
            </a:pPr>
            <a:r>
              <a:rPr dirty="0" err="1"/>
              <a:t>DataCamp</a:t>
            </a:r>
            <a:endParaRPr dirty="0"/>
          </a:p>
          <a:p>
            <a:pPr lvl="1"/>
            <a:r>
              <a:rPr dirty="0"/>
              <a:t>use your </a:t>
            </a:r>
            <a:r>
              <a:rPr lang="en-US" u="sng" dirty="0">
                <a:latin typeface="+mn-lt"/>
                <a:ea typeface="+mn-ea"/>
                <a:cs typeface="+mn-cs"/>
                <a:sym typeface="Avenir Heavy"/>
                <a:hlinkClick r:id="rId3"/>
              </a:rPr>
              <a:t>maine.edu</a:t>
            </a:r>
            <a:r>
              <a:rPr dirty="0">
                <a:latin typeface="+mn-lt"/>
                <a:ea typeface="+mn-ea"/>
                <a:cs typeface="+mn-cs"/>
                <a:sym typeface="Avenir Heavy"/>
              </a:rPr>
              <a:t> </a:t>
            </a:r>
            <a:r>
              <a:rPr dirty="0"/>
              <a:t>address to sign up!</a:t>
            </a:r>
          </a:p>
          <a:p>
            <a:pPr lvl="1"/>
            <a:r>
              <a:rPr dirty="0"/>
              <a:t>if you haven't already, sign up here:     </a:t>
            </a:r>
            <a:r>
              <a:rPr u="sng" dirty="0">
                <a:latin typeface="+mn-lt"/>
                <a:ea typeface="+mn-ea"/>
                <a:cs typeface="+mn-cs"/>
                <a:sym typeface="Avenir Heavy"/>
                <a:hlinkClick r:id="rId4"/>
              </a:rPr>
              <a:t>https://tinyurl.com/psych252datacamp24</a:t>
            </a:r>
          </a:p>
        </p:txBody>
      </p:sp>
      <p:sp>
        <p:nvSpPr>
          <p:cNvPr id="614" name="Tools we will use in class"/>
          <p:cNvSpPr txBox="1">
            <a:spLocks noGrp="1"/>
          </p:cNvSpPr>
          <p:nvPr>
            <p:ph type="body" idx="21"/>
          </p:nvPr>
        </p:nvSpPr>
        <p:spPr>
          <a:prstGeom prst="rect">
            <a:avLst/>
          </a:prstGeom>
        </p:spPr>
        <p:txBody>
          <a:bodyPr/>
          <a:lstStyle/>
          <a:p>
            <a:r>
              <a:rPr>
                <a:latin typeface="+mn-lt"/>
                <a:ea typeface="+mn-ea"/>
                <a:cs typeface="+mn-cs"/>
                <a:sym typeface="Avenir Heavy"/>
              </a:rPr>
              <a:t>Tools</a:t>
            </a:r>
            <a:r>
              <a:t> we will use in class</a:t>
            </a:r>
          </a:p>
        </p:txBody>
      </p:sp>
      <p:pic>
        <p:nvPicPr>
          <p:cNvPr id="615" name="Image" descr="Image"/>
          <p:cNvPicPr>
            <a:picLocks noChangeAspect="1"/>
          </p:cNvPicPr>
          <p:nvPr/>
        </p:nvPicPr>
        <p:blipFill>
          <a:blip r:embed="rId5"/>
          <a:srcRect/>
          <a:stretch>
            <a:fillRect/>
          </a:stretch>
        </p:blipFill>
        <p:spPr>
          <a:xfrm>
            <a:off x="8449148" y="4949421"/>
            <a:ext cx="4395009" cy="3891172"/>
          </a:xfrm>
          <a:prstGeom prst="rect">
            <a:avLst/>
          </a:prstGeom>
          <a:ln w="12700">
            <a:miter lim="400000"/>
          </a:ln>
          <a:effectLst>
            <a:outerShdw blurRad="63500" dist="25400" dir="5400000" rotWithShape="0">
              <a:srgbClr val="000000">
                <a:alpha val="50000"/>
              </a:srgbClr>
            </a:outerShdw>
          </a:effectLst>
        </p:spPr>
      </p:pic>
      <p:pic>
        <p:nvPicPr>
          <p:cNvPr id="616" name="Rounded Rectangle Rounded rectangle" descr="Rounded Rectangle Rounded rectangle"/>
          <p:cNvPicPr>
            <a:picLocks/>
          </p:cNvPicPr>
          <p:nvPr/>
        </p:nvPicPr>
        <p:blipFill>
          <a:blip r:embed="rId6"/>
          <a:stretch>
            <a:fillRect/>
          </a:stretch>
        </p:blipFill>
        <p:spPr>
          <a:xfrm>
            <a:off x="1247025" y="7027080"/>
            <a:ext cx="2231092" cy="1010725"/>
          </a:xfrm>
          <a:prstGeom prst="rect">
            <a:avLst/>
          </a:prstGeom>
        </p:spPr>
      </p:pic>
      <p:sp>
        <p:nvSpPr>
          <p:cNvPr id="6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0" name="DataCamp: mixed feelings about it"/>
          <p:cNvSpPr txBox="1">
            <a:spLocks noGrp="1"/>
          </p:cNvSpPr>
          <p:nvPr>
            <p:ph type="body" sz="quarter" idx="1"/>
          </p:nvPr>
        </p:nvSpPr>
        <p:spPr>
          <a:xfrm>
            <a:off x="1422400" y="1332160"/>
            <a:ext cx="10160000" cy="794783"/>
          </a:xfrm>
          <a:prstGeom prst="rect">
            <a:avLst/>
          </a:prstGeom>
        </p:spPr>
        <p:txBody>
          <a:bodyPr/>
          <a:lstStyle/>
          <a:p>
            <a:pPr>
              <a:defRPr>
                <a:latin typeface="+mn-lt"/>
                <a:ea typeface="+mn-ea"/>
                <a:cs typeface="+mn-cs"/>
                <a:sym typeface="Avenir Heavy"/>
              </a:defRPr>
            </a:pPr>
            <a:r>
              <a:t>DataCamp: </a:t>
            </a:r>
            <a:r>
              <a:rPr>
                <a:latin typeface="+mj-lt"/>
                <a:ea typeface="+mj-ea"/>
                <a:cs typeface="+mj-cs"/>
                <a:sym typeface="Avenir Book"/>
              </a:rPr>
              <a:t>mixed feelings about it</a:t>
            </a:r>
            <a:r>
              <a:t> </a:t>
            </a:r>
          </a:p>
        </p:txBody>
      </p:sp>
      <p:sp>
        <p:nvSpPr>
          <p:cNvPr id="621" name="Tools we will use in class"/>
          <p:cNvSpPr txBox="1">
            <a:spLocks noGrp="1"/>
          </p:cNvSpPr>
          <p:nvPr>
            <p:ph type="body" idx="21"/>
          </p:nvPr>
        </p:nvSpPr>
        <p:spPr>
          <a:prstGeom prst="rect">
            <a:avLst/>
          </a:prstGeom>
        </p:spPr>
        <p:txBody>
          <a:bodyPr/>
          <a:lstStyle/>
          <a:p>
            <a:r>
              <a:rPr>
                <a:latin typeface="+mn-lt"/>
                <a:ea typeface="+mn-ea"/>
                <a:cs typeface="+mn-cs"/>
                <a:sym typeface="Avenir Heavy"/>
              </a:rPr>
              <a:t>Tools</a:t>
            </a:r>
            <a:r>
              <a:t> we will use in class</a:t>
            </a:r>
          </a:p>
        </p:txBody>
      </p:sp>
      <p:pic>
        <p:nvPicPr>
          <p:cNvPr id="622" name="Image" descr="Image"/>
          <p:cNvPicPr>
            <a:picLocks noChangeAspect="1"/>
          </p:cNvPicPr>
          <p:nvPr/>
        </p:nvPicPr>
        <p:blipFill>
          <a:blip r:embed="rId2"/>
          <a:stretch>
            <a:fillRect/>
          </a:stretch>
        </p:blipFill>
        <p:spPr>
          <a:xfrm>
            <a:off x="666750" y="4586434"/>
            <a:ext cx="6122516" cy="3151076"/>
          </a:xfrm>
          <a:prstGeom prst="rect">
            <a:avLst/>
          </a:prstGeom>
          <a:ln w="12700">
            <a:miter lim="400000"/>
          </a:ln>
          <a:effectLst>
            <a:outerShdw blurRad="63500" dist="25400" dir="5400000" rotWithShape="0">
              <a:srgbClr val="000000">
                <a:alpha val="50000"/>
              </a:srgbClr>
            </a:outerShdw>
          </a:effectLst>
        </p:spPr>
      </p:pic>
      <p:pic>
        <p:nvPicPr>
          <p:cNvPr id="623" name="Image" descr="Image"/>
          <p:cNvPicPr>
            <a:picLocks noChangeAspect="1"/>
          </p:cNvPicPr>
          <p:nvPr/>
        </p:nvPicPr>
        <p:blipFill>
          <a:blip r:embed="rId3"/>
          <a:stretch>
            <a:fillRect/>
          </a:stretch>
        </p:blipFill>
        <p:spPr>
          <a:xfrm>
            <a:off x="7258050" y="4157242"/>
            <a:ext cx="5080000" cy="2157877"/>
          </a:xfrm>
          <a:prstGeom prst="rect">
            <a:avLst/>
          </a:prstGeom>
          <a:ln w="12700">
            <a:miter lim="400000"/>
          </a:ln>
          <a:effectLst>
            <a:outerShdw blurRad="63500" dist="25400" dir="5400000" rotWithShape="0">
              <a:srgbClr val="000000">
                <a:alpha val="50000"/>
              </a:srgbClr>
            </a:outerShdw>
          </a:effectLst>
        </p:spPr>
      </p:pic>
      <p:pic>
        <p:nvPicPr>
          <p:cNvPr id="624" name="Image" descr="Image"/>
          <p:cNvPicPr>
            <a:picLocks noChangeAspect="1"/>
          </p:cNvPicPr>
          <p:nvPr/>
        </p:nvPicPr>
        <p:blipFill>
          <a:blip r:embed="rId4"/>
          <a:stretch>
            <a:fillRect/>
          </a:stretch>
        </p:blipFill>
        <p:spPr>
          <a:xfrm>
            <a:off x="7258050" y="2295490"/>
            <a:ext cx="5080000" cy="1638710"/>
          </a:xfrm>
          <a:prstGeom prst="rect">
            <a:avLst/>
          </a:prstGeom>
          <a:ln w="12700">
            <a:miter lim="400000"/>
          </a:ln>
          <a:effectLst>
            <a:outerShdw blurRad="63500" dist="25400" dir="5400000" rotWithShape="0">
              <a:srgbClr val="000000">
                <a:alpha val="50000"/>
              </a:srgbClr>
            </a:outerShdw>
          </a:effectLst>
        </p:spPr>
      </p:pic>
      <p:pic>
        <p:nvPicPr>
          <p:cNvPr id="625" name="Image" descr="Image"/>
          <p:cNvPicPr>
            <a:picLocks noChangeAspect="1"/>
          </p:cNvPicPr>
          <p:nvPr/>
        </p:nvPicPr>
        <p:blipFill>
          <a:blip r:embed="rId5"/>
          <a:stretch>
            <a:fillRect/>
          </a:stretch>
        </p:blipFill>
        <p:spPr>
          <a:xfrm>
            <a:off x="7251700" y="6538161"/>
            <a:ext cx="5080000" cy="1199349"/>
          </a:xfrm>
          <a:prstGeom prst="rect">
            <a:avLst/>
          </a:prstGeom>
          <a:ln w="12700">
            <a:miter lim="400000"/>
          </a:ln>
          <a:effectLst>
            <a:outerShdw blurRad="63500" dist="25400" dir="5400000" rotWithShape="0">
              <a:srgbClr val="000000">
                <a:alpha val="50000"/>
              </a:srgbClr>
            </a:outerShdw>
          </a:effectLst>
        </p:spPr>
      </p:pic>
      <p:sp>
        <p:nvSpPr>
          <p:cNvPr id="626" name="https://www.buzzfeednews.com/article/daveyalba/datacamp-sexual-harassment-metoo-tech-startup…"/>
          <p:cNvSpPr txBox="1"/>
          <p:nvPr/>
        </p:nvSpPr>
        <p:spPr>
          <a:xfrm>
            <a:off x="537741" y="8066018"/>
            <a:ext cx="11929319"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254000" indent="-254000">
              <a:buSzPct val="100000"/>
              <a:buChar char="•"/>
              <a:defRPr sz="1800"/>
            </a:pPr>
            <a:r>
              <a:rPr u="sng">
                <a:hlinkClick r:id="rId6"/>
              </a:rPr>
              <a:t>https://www.buzzfeednews.com/article/daveyalba/datacamp-sexual-harassment-metoo-tech-startup</a:t>
            </a:r>
          </a:p>
          <a:p>
            <a:pPr marL="254000" indent="-254000">
              <a:buSzPct val="100000"/>
              <a:buChar char="•"/>
              <a:defRPr sz="1800"/>
            </a:pPr>
            <a:r>
              <a:rPr u="sng">
                <a:hlinkClick r:id="rId7"/>
              </a:rPr>
              <a:t>https://www.businessinsider.com/datacamp-ceo-jonathan-cornelissen-leave-sexual-misconduct-allegation-2019-4</a:t>
            </a:r>
          </a:p>
          <a:p>
            <a:pPr marL="254000" indent="-254000">
              <a:buSzPct val="100000"/>
              <a:buChar char="•"/>
              <a:defRPr sz="1800"/>
            </a:pPr>
            <a:r>
              <a:rPr u="sng">
                <a:hlinkClick r:id="rId8"/>
              </a:rPr>
              <a:t>https://www.datacamp.com/community/blog/note-to-our-community</a:t>
            </a:r>
          </a:p>
          <a:p>
            <a:pPr marL="254000" indent="-254000">
              <a:buSzPct val="100000"/>
              <a:buChar char="•"/>
              <a:defRPr sz="1800"/>
            </a:pPr>
            <a:r>
              <a:rPr u="sng">
                <a:hlinkClick r:id="rId6"/>
              </a:rPr>
              <a:t>https://dnlmc.medium.com/dont-use-datacamp-ef04adcf1b7f</a:t>
            </a:r>
          </a:p>
        </p:txBody>
      </p:sp>
      <p:sp>
        <p:nvSpPr>
          <p:cNvPr id="627" name="&quot;I cannot emphasize how much I appreciated the Datacamp access; that was probably crucial to my success in this class (on top of all of the resources and materials) and I'm happy we get to keep using it in the next 3 months.&quot;"/>
          <p:cNvSpPr txBox="1"/>
          <p:nvPr/>
        </p:nvSpPr>
        <p:spPr>
          <a:xfrm>
            <a:off x="733374" y="2175588"/>
            <a:ext cx="5998397" cy="194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ts val="4000"/>
              </a:lnSpc>
              <a:defRPr sz="2100">
                <a:solidFill>
                  <a:srgbClr val="212121"/>
                </a:solidFill>
              </a:defRPr>
            </a:lvl1pPr>
          </a:lstStyle>
          <a:p>
            <a:r>
              <a:t>"I cannot emphasize how much I appreciated the Datacamp access; that was probably crucial to my success in this class (on top of all of the resources and materials) and I'm happy we get to keep using it in the next 3 months."</a:t>
            </a:r>
          </a:p>
        </p:txBody>
      </p:sp>
      <p:sp>
        <p:nvSpPr>
          <p:cNvPr id="628" name="Slide Number"/>
          <p:cNvSpPr txBox="1">
            <a:spLocks noGrp="1"/>
          </p:cNvSpPr>
          <p:nvPr>
            <p:ph type="sldNum" sz="quarter" idx="2"/>
          </p:nvPr>
        </p:nvSpPr>
        <p:spPr>
          <a:xfrm>
            <a:off x="12592913" y="9296400"/>
            <a:ext cx="306325" cy="5207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6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6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2" animBg="1" advAuto="0"/>
      <p:bldP spid="623" grpId="4" animBg="1" advAuto="0"/>
      <p:bldP spid="624" grpId="3" animBg="1" advAuto="0"/>
      <p:bldP spid="625" grpId="5" animBg="1" advAuto="0"/>
      <p:bldP spid="626" grpId="6" animBg="1" advAuto="0"/>
      <p:bldP spid="627" grpId="1"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Ed Discussion…"/>
          <p:cNvSpPr txBox="1">
            <a:spLocks noGrp="1"/>
          </p:cNvSpPr>
          <p:nvPr>
            <p:ph type="body" idx="1"/>
          </p:nvPr>
        </p:nvSpPr>
        <p:spPr>
          <a:prstGeom prst="rect">
            <a:avLst/>
          </a:prstGeom>
        </p:spPr>
        <p:txBody>
          <a:bodyPr/>
          <a:lstStyle>
            <a:lvl1pPr>
              <a:defRPr>
                <a:latin typeface="+mn-lt"/>
                <a:ea typeface="+mn-ea"/>
                <a:cs typeface="+mn-cs"/>
                <a:sym typeface="Avenir Heavy"/>
              </a:defRPr>
            </a:lvl1pPr>
          </a:lstStyle>
          <a:p>
            <a:r>
              <a:t>Ed Discussion</a:t>
            </a:r>
          </a:p>
          <a:p>
            <a:pPr lvl="1"/>
            <a:r>
              <a:t>post your own questions and answer those of your colleagues</a:t>
            </a:r>
          </a:p>
        </p:txBody>
      </p:sp>
      <p:sp>
        <p:nvSpPr>
          <p:cNvPr id="631" name="Tools we will use in class"/>
          <p:cNvSpPr txBox="1">
            <a:spLocks noGrp="1"/>
          </p:cNvSpPr>
          <p:nvPr>
            <p:ph type="body" idx="21"/>
          </p:nvPr>
        </p:nvSpPr>
        <p:spPr>
          <a:prstGeom prst="rect">
            <a:avLst/>
          </a:prstGeom>
        </p:spPr>
        <p:txBody>
          <a:bodyPr/>
          <a:lstStyle/>
          <a:p>
            <a:r>
              <a:rPr>
                <a:latin typeface="+mn-lt"/>
                <a:ea typeface="+mn-ea"/>
                <a:cs typeface="+mn-cs"/>
                <a:sym typeface="Avenir Heavy"/>
              </a:rPr>
              <a:t>Tools</a:t>
            </a:r>
            <a:r>
              <a:t> we will use in class</a:t>
            </a:r>
          </a:p>
        </p:txBody>
      </p:sp>
      <p:pic>
        <p:nvPicPr>
          <p:cNvPr id="632" name="Image" descr="Image"/>
          <p:cNvPicPr>
            <a:picLocks noChangeAspect="1"/>
          </p:cNvPicPr>
          <p:nvPr/>
        </p:nvPicPr>
        <p:blipFill>
          <a:blip r:embed="rId2"/>
          <a:stretch>
            <a:fillRect/>
          </a:stretch>
        </p:blipFill>
        <p:spPr>
          <a:xfrm>
            <a:off x="4176612" y="4084494"/>
            <a:ext cx="3931585" cy="4285347"/>
          </a:xfrm>
          <a:prstGeom prst="rect">
            <a:avLst/>
          </a:prstGeom>
          <a:ln w="12700">
            <a:miter lim="400000"/>
          </a:ln>
          <a:effectLst>
            <a:outerShdw blurRad="63500" dist="25400" dir="5400000" rotWithShape="0">
              <a:srgbClr val="000000">
                <a:alpha val="50000"/>
              </a:srgbClr>
            </a:outerShdw>
          </a:effectLst>
        </p:spPr>
      </p:pic>
      <p:grpSp>
        <p:nvGrpSpPr>
          <p:cNvPr id="637" name="Group"/>
          <p:cNvGrpSpPr/>
          <p:nvPr/>
        </p:nvGrpSpPr>
        <p:grpSpPr>
          <a:xfrm>
            <a:off x="1285396" y="6866356"/>
            <a:ext cx="4453399" cy="1139090"/>
            <a:chOff x="0" y="564296"/>
            <a:chExt cx="4453398" cy="1139088"/>
          </a:xfrm>
        </p:grpSpPr>
        <p:pic>
          <p:nvPicPr>
            <p:cNvPr id="633" name="Rounded Rectangle Rounded rectangle" descr="Rounded Rectangle Rounded rectangle"/>
            <p:cNvPicPr>
              <a:picLocks/>
            </p:cNvPicPr>
            <p:nvPr/>
          </p:nvPicPr>
          <p:blipFill>
            <a:blip r:embed="rId3"/>
            <a:stretch>
              <a:fillRect/>
            </a:stretch>
          </p:blipFill>
          <p:spPr>
            <a:xfrm>
              <a:off x="3660993" y="1006967"/>
              <a:ext cx="792406" cy="696418"/>
            </a:xfrm>
            <a:prstGeom prst="rect">
              <a:avLst/>
            </a:prstGeom>
            <a:effectLst/>
          </p:spPr>
        </p:pic>
        <p:sp>
          <p:nvSpPr>
            <p:cNvPr id="635" name="if you only want to ask the teaching team"/>
            <p:cNvSpPr/>
            <p:nvPr/>
          </p:nvSpPr>
          <p:spPr>
            <a:xfrm>
              <a:off x="0" y="755650"/>
              <a:ext cx="36076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100">
                  <a:solidFill>
                    <a:srgbClr val="B41700"/>
                  </a:solidFill>
                  <a:latin typeface="Helvetica"/>
                  <a:ea typeface="Helvetica"/>
                  <a:cs typeface="Helvetica"/>
                  <a:sym typeface="Helvetica"/>
                </a:defRPr>
              </a:lvl1pPr>
            </a:lstStyle>
            <a:p>
              <a:r>
                <a:t>if you only want to ask the teaching team</a:t>
              </a:r>
            </a:p>
          </p:txBody>
        </p:sp>
        <p:pic>
          <p:nvPicPr>
            <p:cNvPr id="644" name="Connection Line" descr="Connection Line"/>
            <p:cNvPicPr>
              <a:picLocks/>
            </p:cNvPicPr>
            <p:nvPr/>
          </p:nvPicPr>
          <p:blipFill>
            <a:blip r:embed="rId4"/>
            <a:stretch>
              <a:fillRect/>
            </a:stretch>
          </p:blipFill>
          <p:spPr>
            <a:xfrm>
              <a:off x="2813998" y="564296"/>
              <a:ext cx="1215881" cy="466602"/>
            </a:xfrm>
            <a:prstGeom prst="rect">
              <a:avLst/>
            </a:prstGeom>
            <a:effectLst/>
          </p:spPr>
        </p:pic>
      </p:grpSp>
      <p:grpSp>
        <p:nvGrpSpPr>
          <p:cNvPr id="642" name="Group"/>
          <p:cNvGrpSpPr/>
          <p:nvPr/>
        </p:nvGrpSpPr>
        <p:grpSpPr>
          <a:xfrm>
            <a:off x="5662594" y="6761451"/>
            <a:ext cx="3628608" cy="1244089"/>
            <a:chOff x="-21004" y="520699"/>
            <a:chExt cx="3628606" cy="1244088"/>
          </a:xfrm>
        </p:grpSpPr>
        <p:pic>
          <p:nvPicPr>
            <p:cNvPr id="638" name="Rounded Rectangle Rounded rectangle" descr="Rounded Rectangle Rounded rectangle"/>
            <p:cNvPicPr>
              <a:picLocks/>
            </p:cNvPicPr>
            <p:nvPr/>
          </p:nvPicPr>
          <p:blipFill>
            <a:blip r:embed="rId3"/>
            <a:stretch>
              <a:fillRect/>
            </a:stretch>
          </p:blipFill>
          <p:spPr>
            <a:xfrm>
              <a:off x="-21005" y="1068370"/>
              <a:ext cx="792405" cy="696419"/>
            </a:xfrm>
            <a:prstGeom prst="rect">
              <a:avLst/>
            </a:prstGeom>
            <a:effectLst/>
          </p:spPr>
        </p:pic>
        <p:sp>
          <p:nvSpPr>
            <p:cNvPr id="640" name="if you want to be anonymous"/>
            <p:cNvSpPr/>
            <p:nvPr/>
          </p:nvSpPr>
          <p:spPr>
            <a:xfrm>
              <a:off x="0" y="520699"/>
              <a:ext cx="36076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3100">
                  <a:solidFill>
                    <a:srgbClr val="B41700"/>
                  </a:solidFill>
                  <a:latin typeface="Helvetica"/>
                  <a:ea typeface="Helvetica"/>
                  <a:cs typeface="Helvetica"/>
                  <a:sym typeface="Helvetica"/>
                </a:defRPr>
              </a:lvl1pPr>
            </a:lstStyle>
            <a:p>
              <a:r>
                <a:t>if you want to be anonymous</a:t>
              </a:r>
            </a:p>
          </p:txBody>
        </p:sp>
        <p:pic>
          <p:nvPicPr>
            <p:cNvPr id="646" name="Connection Line" descr="Connection Line"/>
            <p:cNvPicPr>
              <a:picLocks/>
            </p:cNvPicPr>
            <p:nvPr/>
          </p:nvPicPr>
          <p:blipFill>
            <a:blip r:embed="rId5"/>
            <a:stretch>
              <a:fillRect/>
            </a:stretch>
          </p:blipFill>
          <p:spPr>
            <a:xfrm>
              <a:off x="304401" y="631128"/>
              <a:ext cx="1218873" cy="466602"/>
            </a:xfrm>
            <a:prstGeom prst="rect">
              <a:avLst/>
            </a:prstGeom>
            <a:effectLst/>
          </p:spPr>
        </p:pic>
      </p:grpSp>
      <p:sp>
        <p:nvSpPr>
          <p:cNvPr id="6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59</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 grpId="1" animBg="1" advAuto="0"/>
      <p:bldP spid="637" grpId="2" animBg="1" advAuto="0"/>
      <p:bldP spid="642"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troduction to the class"/>
          <p:cNvSpPr txBox="1">
            <a:spLocks noGrp="1"/>
          </p:cNvSpPr>
          <p:nvPr>
            <p:ph type="body" idx="21"/>
          </p:nvPr>
        </p:nvSpPr>
        <p:spPr>
          <a:prstGeom prst="rect">
            <a:avLst/>
          </a:prstGeom>
        </p:spPr>
        <p:txBody>
          <a:bodyPr/>
          <a:lstStyle/>
          <a:p>
            <a:r>
              <a:t>Introduction to the class</a:t>
            </a:r>
          </a:p>
        </p:txBody>
      </p:sp>
      <p:pic>
        <p:nvPicPr>
          <p:cNvPr id="196" name="Image" descr="Image"/>
          <p:cNvPicPr>
            <a:picLocks noChangeAspect="1"/>
          </p:cNvPicPr>
          <p:nvPr/>
        </p:nvPicPr>
        <p:blipFill>
          <a:blip r:embed="rId3"/>
          <a:stretch>
            <a:fillRect/>
          </a:stretch>
        </p:blipFill>
        <p:spPr>
          <a:xfrm>
            <a:off x="2586347" y="2590332"/>
            <a:ext cx="7832106" cy="5594361"/>
          </a:xfrm>
          <a:prstGeom prst="rect">
            <a:avLst/>
          </a:prstGeom>
          <a:ln w="12700">
            <a:miter lim="400000"/>
          </a:ln>
          <a:effectLst>
            <a:outerShdw blurRad="63500" dist="25400" dir="5400000" rotWithShape="0">
              <a:srgbClr val="000000">
                <a:alpha val="50000"/>
              </a:srgbClr>
            </a:outerShdw>
          </a:effectLst>
        </p:spPr>
      </p:pic>
      <p:sp>
        <p:nvSpPr>
          <p:cNvPr id="197" name="develop statistical literacy"/>
          <p:cNvSpPr txBox="1"/>
          <p:nvPr/>
        </p:nvSpPr>
        <p:spPr>
          <a:xfrm>
            <a:off x="500385" y="8486440"/>
            <a:ext cx="5361129"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develop statistical literacy</a:t>
            </a:r>
          </a:p>
        </p:txBody>
      </p:sp>
      <p:sp>
        <p:nvSpPr>
          <p:cNvPr id="198" name="master the tools that empower you to do your research"/>
          <p:cNvSpPr txBox="1"/>
          <p:nvPr/>
        </p:nvSpPr>
        <p:spPr>
          <a:xfrm>
            <a:off x="6320304" y="1073820"/>
            <a:ext cx="6421694"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master the tools that empower you to do your research</a:t>
            </a:r>
          </a:p>
        </p:txBody>
      </p:sp>
      <p:pic>
        <p:nvPicPr>
          <p:cNvPr id="203" name="Connection Line" descr="Connection Line"/>
          <p:cNvPicPr>
            <a:picLocks/>
          </p:cNvPicPr>
          <p:nvPr/>
        </p:nvPicPr>
        <p:blipFill>
          <a:blip r:embed="rId4"/>
          <a:stretch>
            <a:fillRect/>
          </a:stretch>
        </p:blipFill>
        <p:spPr>
          <a:xfrm>
            <a:off x="621545" y="1451254"/>
            <a:ext cx="5529973" cy="6948866"/>
          </a:xfrm>
          <a:prstGeom prst="rect">
            <a:avLst/>
          </a:prstGeom>
        </p:spPr>
      </p:pic>
      <p:pic>
        <p:nvPicPr>
          <p:cNvPr id="205" name="Connection Line" descr="Connection Line"/>
          <p:cNvPicPr>
            <a:picLocks/>
          </p:cNvPicPr>
          <p:nvPr/>
        </p:nvPicPr>
        <p:blipFill>
          <a:blip r:embed="rId5"/>
          <a:stretch>
            <a:fillRect/>
          </a:stretch>
        </p:blipFill>
        <p:spPr>
          <a:xfrm>
            <a:off x="6417723" y="2410373"/>
            <a:ext cx="5529973" cy="6948866"/>
          </a:xfrm>
          <a:prstGeom prst="rect">
            <a:avLst/>
          </a:prstGeom>
        </p:spPr>
      </p:pic>
      <p:sp>
        <p:nvSpPr>
          <p:cNvPr id="201" name="And"/>
          <p:cNvSpPr txBox="1"/>
          <p:nvPr/>
        </p:nvSpPr>
        <p:spPr>
          <a:xfrm>
            <a:off x="5220502" y="4371703"/>
            <a:ext cx="2232280" cy="16637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9000">
                <a:latin typeface="Avenir Book Oblique"/>
                <a:ea typeface="Avenir Book Oblique"/>
                <a:cs typeface="Avenir Book Oblique"/>
                <a:sym typeface="Avenir Book Oblique"/>
              </a:defRPr>
            </a:lvl1pPr>
          </a:lstStyle>
          <a:p>
            <a:r>
              <a:t>And</a:t>
            </a:r>
          </a:p>
        </p:txBody>
      </p:sp>
      <p:sp>
        <p:nvSpPr>
          <p:cNvPr id="202" name="Slide Number"/>
          <p:cNvSpPr txBox="1">
            <a:spLocks noGrp="1"/>
          </p:cNvSpPr>
          <p:nvPr>
            <p:ph type="sldNum" sz="quarter" idx="2"/>
          </p:nvPr>
        </p:nvSpPr>
        <p:spPr>
          <a:xfrm>
            <a:off x="12615468" y="9296400"/>
            <a:ext cx="283770" cy="5207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2" animBg="1" advAuto="0"/>
      <p:bldP spid="198" grpId="3" animBg="1" advAuto="0"/>
      <p:bldP spid="203" grpId="5" animBg="1" advAuto="0"/>
      <p:bldP spid="205" grpId="4" animBg="1" advAuto="0"/>
      <p:bldP spid="201" grpId="1"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lack…"/>
          <p:cNvSpPr txBox="1">
            <a:spLocks noGrp="1"/>
          </p:cNvSpPr>
          <p:nvPr>
            <p:ph type="body" idx="1"/>
          </p:nvPr>
        </p:nvSpPr>
        <p:spPr>
          <a:xfrm>
            <a:off x="1422400" y="1332160"/>
            <a:ext cx="10160000" cy="5928700"/>
          </a:xfrm>
          <a:prstGeom prst="rect">
            <a:avLst/>
          </a:prstGeom>
        </p:spPr>
        <p:txBody>
          <a:bodyPr/>
          <a:lstStyle/>
          <a:p>
            <a:pPr>
              <a:defRPr>
                <a:latin typeface="+mn-lt"/>
                <a:ea typeface="+mn-ea"/>
                <a:cs typeface="+mn-cs"/>
                <a:sym typeface="Avenir Heavy"/>
              </a:defRPr>
            </a:pPr>
            <a:r>
              <a:t>Slack</a:t>
            </a:r>
          </a:p>
          <a:p>
            <a:pPr lvl="1"/>
            <a:r>
              <a:t>just a space for you to build community</a:t>
            </a:r>
          </a:p>
          <a:p>
            <a:pPr lvl="1"/>
            <a:r>
              <a:t>the teaching team won't monitor what's happening on slack</a:t>
            </a:r>
          </a:p>
          <a:p>
            <a:pPr lvl="1"/>
            <a:r>
              <a:t>if you haven't received an invite yet, stick around at the end of class and/or send us an email</a:t>
            </a:r>
          </a:p>
        </p:txBody>
      </p:sp>
      <p:sp>
        <p:nvSpPr>
          <p:cNvPr id="650" name="Tools we will use in class"/>
          <p:cNvSpPr txBox="1">
            <a:spLocks noGrp="1"/>
          </p:cNvSpPr>
          <p:nvPr>
            <p:ph type="body" idx="21"/>
          </p:nvPr>
        </p:nvSpPr>
        <p:spPr>
          <a:prstGeom prst="rect">
            <a:avLst/>
          </a:prstGeom>
        </p:spPr>
        <p:txBody>
          <a:bodyPr/>
          <a:lstStyle/>
          <a:p>
            <a:r>
              <a:rPr>
                <a:latin typeface="+mn-lt"/>
                <a:ea typeface="+mn-ea"/>
                <a:cs typeface="+mn-cs"/>
                <a:sym typeface="Avenir Heavy"/>
              </a:rPr>
              <a:t>Tools</a:t>
            </a:r>
            <a:r>
              <a:t> we will use in class</a:t>
            </a:r>
          </a:p>
        </p:txBody>
      </p:sp>
      <p:pic>
        <p:nvPicPr>
          <p:cNvPr id="651" name="peanuts_party.gif" descr="peanuts_party.gif"/>
          <p:cNvPicPr>
            <a:picLocks/>
          </p:cNvPicPr>
          <p:nvPr/>
        </p:nvPicPr>
        <p:blipFill>
          <a:blip r:embed="rId2"/>
          <a:stretch>
            <a:fillRect/>
          </a:stretch>
        </p:blipFill>
        <p:spPr>
          <a:xfrm>
            <a:off x="10047914" y="102653"/>
            <a:ext cx="2847191" cy="2135394"/>
          </a:xfrm>
          <a:prstGeom prst="rect">
            <a:avLst/>
          </a:prstGeom>
          <a:ln w="12700">
            <a:miter lim="400000"/>
          </a:ln>
        </p:spPr>
      </p:pic>
      <p:pic>
        <p:nvPicPr>
          <p:cNvPr id="654" name="Connection Line" descr="Connection Line"/>
          <p:cNvPicPr>
            <a:picLocks/>
          </p:cNvPicPr>
          <p:nvPr/>
        </p:nvPicPr>
        <p:blipFill>
          <a:blip r:embed="rId3"/>
          <a:stretch>
            <a:fillRect/>
          </a:stretch>
        </p:blipFill>
        <p:spPr>
          <a:xfrm>
            <a:off x="10493242" y="2302140"/>
            <a:ext cx="1371183" cy="428175"/>
          </a:xfrm>
          <a:prstGeom prst="rect">
            <a:avLst/>
          </a:prstGeom>
        </p:spPr>
      </p:pic>
      <p:sp>
        <p:nvSpPr>
          <p:cNvPr id="65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Github…"/>
          <p:cNvSpPr txBox="1">
            <a:spLocks noGrp="1"/>
          </p:cNvSpPr>
          <p:nvPr>
            <p:ph type="body" sz="half" idx="1"/>
          </p:nvPr>
        </p:nvSpPr>
        <p:spPr>
          <a:xfrm>
            <a:off x="1422400" y="1332160"/>
            <a:ext cx="5319295" cy="7597685"/>
          </a:xfrm>
          <a:prstGeom prst="rect">
            <a:avLst/>
          </a:prstGeom>
        </p:spPr>
        <p:txBody>
          <a:bodyPr/>
          <a:lstStyle/>
          <a:p>
            <a:pPr>
              <a:defRPr>
                <a:latin typeface="+mn-lt"/>
                <a:ea typeface="+mn-ea"/>
                <a:cs typeface="+mn-cs"/>
                <a:sym typeface="Avenir Heavy"/>
              </a:defRPr>
            </a:pPr>
            <a:r>
              <a:rPr dirty="0" err="1"/>
              <a:t>Github</a:t>
            </a:r>
            <a:endParaRPr dirty="0"/>
          </a:p>
          <a:p>
            <a:pPr lvl="1"/>
            <a:r>
              <a:rPr dirty="0"/>
              <a:t>we will use </a:t>
            </a:r>
            <a:r>
              <a:rPr dirty="0" err="1"/>
              <a:t>github</a:t>
            </a:r>
            <a:r>
              <a:rPr dirty="0"/>
              <a:t> for the final project </a:t>
            </a:r>
          </a:p>
          <a:p>
            <a:pPr lvl="1"/>
            <a:r>
              <a:rPr dirty="0"/>
              <a:t>it's an essential collaboration tool and critical for contributing to open science</a:t>
            </a:r>
          </a:p>
        </p:txBody>
      </p:sp>
      <p:sp>
        <p:nvSpPr>
          <p:cNvPr id="658" name="Tools we will use in class"/>
          <p:cNvSpPr txBox="1">
            <a:spLocks noGrp="1"/>
          </p:cNvSpPr>
          <p:nvPr>
            <p:ph type="body" idx="21"/>
          </p:nvPr>
        </p:nvSpPr>
        <p:spPr>
          <a:prstGeom prst="rect">
            <a:avLst/>
          </a:prstGeom>
        </p:spPr>
        <p:txBody>
          <a:bodyPr/>
          <a:lstStyle/>
          <a:p>
            <a:r>
              <a:rPr>
                <a:latin typeface="+mn-lt"/>
                <a:ea typeface="+mn-ea"/>
                <a:cs typeface="+mn-cs"/>
                <a:sym typeface="Avenir Heavy"/>
              </a:rPr>
              <a:t>Tools</a:t>
            </a:r>
            <a:r>
              <a:t> we will use in class</a:t>
            </a:r>
          </a:p>
        </p:txBody>
      </p:sp>
      <p:grpSp>
        <p:nvGrpSpPr>
          <p:cNvPr id="662" name="Group"/>
          <p:cNvGrpSpPr/>
          <p:nvPr/>
        </p:nvGrpSpPr>
        <p:grpSpPr>
          <a:xfrm>
            <a:off x="1167333" y="1484613"/>
            <a:ext cx="11656117" cy="7870570"/>
            <a:chOff x="0" y="0"/>
            <a:chExt cx="11656116" cy="7870569"/>
          </a:xfrm>
        </p:grpSpPr>
        <p:pic>
          <p:nvPicPr>
            <p:cNvPr id="659" name="Image" descr="Image"/>
            <p:cNvPicPr>
              <a:picLocks noChangeAspect="1"/>
            </p:cNvPicPr>
            <p:nvPr/>
          </p:nvPicPr>
          <p:blipFill>
            <a:blip r:embed="rId2"/>
            <a:stretch>
              <a:fillRect/>
            </a:stretch>
          </p:blipFill>
          <p:spPr>
            <a:xfrm>
              <a:off x="5818995" y="0"/>
              <a:ext cx="5837122" cy="6784373"/>
            </a:xfrm>
            <a:prstGeom prst="rect">
              <a:avLst/>
            </a:prstGeom>
            <a:ln w="12700" cap="flat">
              <a:noFill/>
              <a:miter lim="400000"/>
            </a:ln>
            <a:effectLst>
              <a:outerShdw blurRad="63500" dist="25400" dir="5400000" rotWithShape="0">
                <a:srgbClr val="000000">
                  <a:alpha val="50000"/>
                </a:srgbClr>
              </a:outerShdw>
            </a:effectLst>
          </p:spPr>
        </p:pic>
        <p:sp>
          <p:nvSpPr>
            <p:cNvPr id="660" name="you want one of these for each paper you publish!"/>
            <p:cNvSpPr txBox="1"/>
            <p:nvPr/>
          </p:nvSpPr>
          <p:spPr>
            <a:xfrm>
              <a:off x="0" y="7222869"/>
              <a:ext cx="10230297"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latin typeface="Helvetica"/>
                  <a:ea typeface="Helvetica"/>
                  <a:cs typeface="Helvetica"/>
                  <a:sym typeface="Helvetica"/>
                </a:defRPr>
              </a:lvl1pPr>
            </a:lstStyle>
            <a:p>
              <a:r>
                <a:t>you want one of these for each paper you publish!</a:t>
              </a:r>
            </a:p>
          </p:txBody>
        </p:sp>
        <p:pic>
          <p:nvPicPr>
            <p:cNvPr id="664" name="Connection Line" descr="Connection Line"/>
            <p:cNvPicPr>
              <a:picLocks/>
            </p:cNvPicPr>
            <p:nvPr/>
          </p:nvPicPr>
          <p:blipFill>
            <a:blip r:embed="rId3"/>
            <a:stretch>
              <a:fillRect/>
            </a:stretch>
          </p:blipFill>
          <p:spPr>
            <a:xfrm>
              <a:off x="9398761" y="6550482"/>
              <a:ext cx="1530218" cy="1079957"/>
            </a:xfrm>
            <a:prstGeom prst="rect">
              <a:avLst/>
            </a:prstGeom>
            <a:effectLst/>
          </p:spPr>
        </p:pic>
      </p:grpSp>
      <p:sp>
        <p:nvSpPr>
          <p:cNvPr id="6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61</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5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65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iterate>
                                    <p:tmAbs val="0"/>
                                  </p:iterate>
                                  <p:childTnLst>
                                    <p:set>
                                      <p:cBhvr>
                                        <p:cTn id="14" fill="hold"/>
                                        <p:tgtEl>
                                          <p:spTgt spid="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1" build="p" bldLvl="5" animBg="1" advAuto="0"/>
      <p:bldP spid="662" grpId="2"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Free online books…"/>
          <p:cNvSpPr txBox="1">
            <a:spLocks noGrp="1"/>
          </p:cNvSpPr>
          <p:nvPr>
            <p:ph type="body" idx="1"/>
          </p:nvPr>
        </p:nvSpPr>
        <p:spPr>
          <a:prstGeom prst="rect">
            <a:avLst/>
          </a:prstGeom>
        </p:spPr>
        <p:txBody>
          <a:bodyPr/>
          <a:lstStyle/>
          <a:p>
            <a:pPr>
              <a:defRPr>
                <a:latin typeface="+mn-lt"/>
                <a:ea typeface="+mn-ea"/>
                <a:cs typeface="+mn-cs"/>
                <a:sym typeface="Avenir Heavy"/>
              </a:defRPr>
            </a:pPr>
            <a:r>
              <a:rPr dirty="0"/>
              <a:t>Free online books</a:t>
            </a:r>
          </a:p>
          <a:p>
            <a:pPr lvl="1"/>
            <a:r>
              <a:rPr dirty="0"/>
              <a:t>we won't use a </a:t>
            </a:r>
            <a:r>
              <a:rPr lang="en-US" dirty="0"/>
              <a:t>single </a:t>
            </a:r>
            <a:r>
              <a:rPr dirty="0"/>
              <a:t>text book in class </a:t>
            </a:r>
          </a:p>
          <a:p>
            <a:pPr lvl="1"/>
            <a:r>
              <a:rPr dirty="0"/>
              <a:t>statistics and data science are developing fast and I didn't find a single book that fits the bill</a:t>
            </a:r>
          </a:p>
          <a:p>
            <a:pPr lvl="1"/>
            <a:r>
              <a:rPr dirty="0">
                <a:latin typeface="+mn-lt"/>
                <a:ea typeface="+mn-ea"/>
                <a:cs typeface="+mn-cs"/>
                <a:sym typeface="Avenir Heavy"/>
              </a:rPr>
              <a:t>but</a:t>
            </a:r>
            <a:r>
              <a:rPr dirty="0"/>
              <a:t>: many great, free books online</a:t>
            </a:r>
          </a:p>
          <a:p>
            <a:pPr lvl="1">
              <a:defRPr>
                <a:latin typeface="+mn-lt"/>
                <a:ea typeface="+mn-ea"/>
                <a:cs typeface="+mn-cs"/>
                <a:sym typeface="Avenir Heavy"/>
              </a:defRPr>
            </a:pPr>
            <a:r>
              <a:rPr dirty="0"/>
              <a:t>and</a:t>
            </a:r>
            <a:r>
              <a:rPr dirty="0">
                <a:latin typeface="+mj-lt"/>
                <a:ea typeface="+mj-ea"/>
                <a:cs typeface="+mj-cs"/>
                <a:sym typeface="Avenir Book"/>
              </a:rPr>
              <a:t>: I will point out suggested readings as we go along</a:t>
            </a:r>
          </a:p>
          <a:p>
            <a:pPr lvl="1">
              <a:defRPr>
                <a:latin typeface="+mn-lt"/>
                <a:ea typeface="+mn-ea"/>
                <a:cs typeface="+mn-cs"/>
                <a:sym typeface="Avenir Heavy"/>
              </a:defRPr>
            </a:pPr>
            <a:r>
              <a:rPr dirty="0"/>
              <a:t>also</a:t>
            </a:r>
            <a:r>
              <a:rPr dirty="0">
                <a:latin typeface="+mj-lt"/>
                <a:ea typeface="+mj-ea"/>
                <a:cs typeface="+mj-cs"/>
                <a:sym typeface="Avenir Book"/>
              </a:rPr>
              <a:t>: I'll update our course notes as we go along </a:t>
            </a:r>
          </a:p>
        </p:txBody>
      </p:sp>
      <p:sp>
        <p:nvSpPr>
          <p:cNvPr id="668" name="Tools we will use in class"/>
          <p:cNvSpPr txBox="1">
            <a:spLocks noGrp="1"/>
          </p:cNvSpPr>
          <p:nvPr>
            <p:ph type="body" idx="21"/>
          </p:nvPr>
        </p:nvSpPr>
        <p:spPr>
          <a:prstGeom prst="rect">
            <a:avLst/>
          </a:prstGeom>
        </p:spPr>
        <p:txBody>
          <a:bodyPr/>
          <a:lstStyle/>
          <a:p>
            <a:r>
              <a:rPr>
                <a:latin typeface="+mn-lt"/>
                <a:ea typeface="+mn-ea"/>
                <a:cs typeface="+mn-cs"/>
                <a:sym typeface="Avenir Heavy"/>
              </a:rPr>
              <a:t>Tools</a:t>
            </a:r>
            <a:r>
              <a:t> we will use in class</a:t>
            </a:r>
          </a:p>
        </p:txBody>
      </p:sp>
      <p:grpSp>
        <p:nvGrpSpPr>
          <p:cNvPr id="671" name="Group"/>
          <p:cNvGrpSpPr/>
          <p:nvPr/>
        </p:nvGrpSpPr>
        <p:grpSpPr>
          <a:xfrm>
            <a:off x="5443239" y="8202418"/>
            <a:ext cx="7615818" cy="1164703"/>
            <a:chOff x="-38100" y="-38099"/>
            <a:chExt cx="7615817" cy="1164701"/>
          </a:xfrm>
        </p:grpSpPr>
        <p:sp>
          <p:nvSpPr>
            <p:cNvPr id="669" name="feedback always welcome!"/>
            <p:cNvSpPr txBox="1"/>
            <p:nvPr/>
          </p:nvSpPr>
          <p:spPr>
            <a:xfrm>
              <a:off x="2025237" y="478901"/>
              <a:ext cx="5552481"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1"/>
                  </a:solidFill>
                  <a:latin typeface="Helvetica"/>
                  <a:ea typeface="Helvetica"/>
                  <a:cs typeface="Helvetica"/>
                  <a:sym typeface="Helvetica"/>
                </a:defRPr>
              </a:lvl1pPr>
            </a:lstStyle>
            <a:p>
              <a:r>
                <a:rPr dirty="0"/>
                <a:t>feedback always welcome!</a:t>
              </a:r>
            </a:p>
          </p:txBody>
        </p:sp>
        <p:pic>
          <p:nvPicPr>
            <p:cNvPr id="673" name="Connection Line" descr="Connection Line"/>
            <p:cNvPicPr>
              <a:picLocks/>
            </p:cNvPicPr>
            <p:nvPr/>
          </p:nvPicPr>
          <p:blipFill>
            <a:blip r:embed="rId2"/>
            <a:stretch>
              <a:fillRect/>
            </a:stretch>
          </p:blipFill>
          <p:spPr>
            <a:xfrm>
              <a:off x="-38100" y="-38100"/>
              <a:ext cx="2021368" cy="866378"/>
            </a:xfrm>
            <a:prstGeom prst="rect">
              <a:avLst/>
            </a:prstGeom>
            <a:effectLst/>
          </p:spPr>
        </p:pic>
      </p:grpSp>
      <p:sp>
        <p:nvSpPr>
          <p:cNvPr id="6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62</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6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6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6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66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iterate>
                                    <p:tmAbs val="0"/>
                                  </p:iterate>
                                  <p:childTnLst>
                                    <p:set>
                                      <p:cBhvr>
                                        <p:cTn id="26" fill="hold"/>
                                        <p:tgtEl>
                                          <p:spTgt spid="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 grpId="1" build="p" bldLvl="5" animBg="1" advAuto="0"/>
      <p:bldP spid="671" grpId="2"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I don't want to make a mistake ...…"/>
          <p:cNvSpPr txBox="1">
            <a:spLocks noGrp="1"/>
          </p:cNvSpPr>
          <p:nvPr>
            <p:ph type="body" sz="half" idx="1"/>
          </p:nvPr>
        </p:nvSpPr>
        <p:spPr>
          <a:xfrm>
            <a:off x="1422400" y="1332160"/>
            <a:ext cx="10160000" cy="3457237"/>
          </a:xfrm>
          <a:prstGeom prst="rect">
            <a:avLst/>
          </a:prstGeom>
        </p:spPr>
        <p:txBody>
          <a:bodyPr/>
          <a:lstStyle/>
          <a:p>
            <a:r>
              <a:t>I don't want to make a mistake ... </a:t>
            </a:r>
          </a:p>
          <a:p>
            <a:r>
              <a:t>What if my analysis script has bugs? </a:t>
            </a:r>
          </a:p>
          <a:p>
            <a:r>
              <a:t>Best response: openness! </a:t>
            </a:r>
          </a:p>
          <a:p>
            <a:r>
              <a:t>We will use </a:t>
            </a:r>
            <a:r>
              <a:rPr>
                <a:latin typeface="+mn-lt"/>
                <a:ea typeface="+mn-ea"/>
                <a:cs typeface="+mn-cs"/>
                <a:sym typeface="Avenir Heavy"/>
              </a:rPr>
              <a:t>github</a:t>
            </a:r>
            <a:r>
              <a:t> for the final projects. </a:t>
            </a:r>
          </a:p>
        </p:txBody>
      </p:sp>
      <p:sp>
        <p:nvSpPr>
          <p:cNvPr id="737" name="Fear of statistics"/>
          <p:cNvSpPr txBox="1">
            <a:spLocks noGrp="1"/>
          </p:cNvSpPr>
          <p:nvPr>
            <p:ph type="body" idx="21"/>
          </p:nvPr>
        </p:nvSpPr>
        <p:spPr>
          <a:prstGeom prst="rect">
            <a:avLst/>
          </a:prstGeom>
        </p:spPr>
        <p:txBody>
          <a:bodyPr/>
          <a:lstStyle/>
          <a:p>
            <a:r>
              <a:t>Fear of statistics</a:t>
            </a:r>
          </a:p>
        </p:txBody>
      </p:sp>
      <p:sp>
        <p:nvSpPr>
          <p:cNvPr id="7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63</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7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1" build="p" bldLvl="5"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it's not the only thing that matters for being a good scientist…"/>
          <p:cNvSpPr txBox="1">
            <a:spLocks noGrp="1"/>
          </p:cNvSpPr>
          <p:nvPr>
            <p:ph type="body" idx="1"/>
          </p:nvPr>
        </p:nvSpPr>
        <p:spPr>
          <a:prstGeom prst="rect">
            <a:avLst/>
          </a:prstGeom>
        </p:spPr>
        <p:txBody>
          <a:bodyPr/>
          <a:lstStyle/>
          <a:p>
            <a:r>
              <a:t>it's not the only thing that matters for being a good scientist</a:t>
            </a:r>
          </a:p>
          <a:p>
            <a:r>
              <a:t>generating research ideas matters</a:t>
            </a:r>
          </a:p>
          <a:p>
            <a:r>
              <a:t>writing matters </a:t>
            </a:r>
          </a:p>
          <a:p>
            <a:r>
              <a:t>presenting matters</a:t>
            </a:r>
          </a:p>
          <a:p>
            <a:r>
              <a:t>... </a:t>
            </a:r>
          </a:p>
          <a:p>
            <a:r>
              <a:t>(nobody is very good at all of these things)</a:t>
            </a:r>
          </a:p>
        </p:txBody>
      </p:sp>
      <p:sp>
        <p:nvSpPr>
          <p:cNvPr id="741" name="Stats is important but ..."/>
          <p:cNvSpPr txBox="1">
            <a:spLocks noGrp="1"/>
          </p:cNvSpPr>
          <p:nvPr>
            <p:ph type="body" idx="21"/>
          </p:nvPr>
        </p:nvSpPr>
        <p:spPr>
          <a:prstGeom prst="rect">
            <a:avLst/>
          </a:prstGeom>
        </p:spPr>
        <p:txBody>
          <a:bodyPr/>
          <a:lstStyle/>
          <a:p>
            <a:r>
              <a:t>Stats is important but ...</a:t>
            </a:r>
          </a:p>
        </p:txBody>
      </p:sp>
      <p:sp>
        <p:nvSpPr>
          <p:cNvPr id="74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64</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4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74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74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7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 grpId="1" build="p" bldLvl="5"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Feedback"/>
          <p:cNvSpPr txBox="1">
            <a:spLocks noGrp="1"/>
          </p:cNvSpPr>
          <p:nvPr>
            <p:ph type="title"/>
          </p:nvPr>
        </p:nvSpPr>
        <p:spPr>
          <a:prstGeom prst="rect">
            <a:avLst/>
          </a:prstGeom>
        </p:spPr>
        <p:txBody>
          <a:bodyPr/>
          <a:lstStyle/>
          <a:p>
            <a:r>
              <a:t>Feedback</a:t>
            </a:r>
          </a:p>
        </p:txBody>
      </p:sp>
      <p:sp>
        <p:nvSpPr>
          <p:cNvPr id="7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Thanks!"/>
          <p:cNvSpPr txBox="1">
            <a:spLocks noGrp="1"/>
          </p:cNvSpPr>
          <p:nvPr>
            <p:ph type="title"/>
          </p:nvPr>
        </p:nvSpPr>
        <p:spPr>
          <a:xfrm>
            <a:off x="1270000" y="619825"/>
            <a:ext cx="10464800" cy="1217763"/>
          </a:xfrm>
          <a:prstGeom prst="rect">
            <a:avLst/>
          </a:prstGeom>
        </p:spPr>
        <p:txBody>
          <a:bodyPr/>
          <a:lstStyle/>
          <a:p>
            <a:r>
              <a:t>Thanks!</a:t>
            </a:r>
          </a:p>
        </p:txBody>
      </p:sp>
      <p:sp>
        <p:nvSpPr>
          <p:cNvPr id="808" name="see you on Wednesday…"/>
          <p:cNvSpPr txBox="1"/>
          <p:nvPr/>
        </p:nvSpPr>
        <p:spPr>
          <a:xfrm>
            <a:off x="1270000" y="2213049"/>
            <a:ext cx="10464800" cy="3483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ctr" defTabSz="455675">
              <a:defRPr sz="4835"/>
            </a:pPr>
            <a:r>
              <a:rPr dirty="0"/>
              <a:t>make sure to have </a:t>
            </a:r>
          </a:p>
          <a:p>
            <a:pPr algn="ctr" defTabSz="455675">
              <a:defRPr sz="4835"/>
            </a:pPr>
            <a:r>
              <a:rPr dirty="0">
                <a:latin typeface="+mn-lt"/>
                <a:ea typeface="+mn-ea"/>
                <a:cs typeface="+mn-cs"/>
                <a:sym typeface="Avenir Heavy"/>
              </a:rPr>
              <a:t>R</a:t>
            </a:r>
            <a:r>
              <a:rPr dirty="0"/>
              <a:t> and </a:t>
            </a:r>
            <a:r>
              <a:rPr dirty="0">
                <a:latin typeface="+mn-lt"/>
                <a:ea typeface="+mn-ea"/>
                <a:cs typeface="+mn-cs"/>
                <a:sym typeface="Avenir Heavy"/>
              </a:rPr>
              <a:t>RStudio</a:t>
            </a:r>
            <a:r>
              <a:rPr dirty="0"/>
              <a:t> up to date</a:t>
            </a:r>
          </a:p>
        </p:txBody>
      </p:sp>
      <p:pic>
        <p:nvPicPr>
          <p:cNvPr id="810" name="spongebob_thumbs_up.gif" descr="spongebob_thumbs_up.gif"/>
          <p:cNvPicPr>
            <a:picLocks/>
          </p:cNvPicPr>
          <p:nvPr/>
        </p:nvPicPr>
        <p:blipFill>
          <a:blip r:embed="rId2"/>
          <a:stretch>
            <a:fillRect/>
          </a:stretch>
        </p:blipFill>
        <p:spPr>
          <a:xfrm>
            <a:off x="380951" y="6788479"/>
            <a:ext cx="4712840" cy="2653155"/>
          </a:xfrm>
          <a:prstGeom prst="rect">
            <a:avLst/>
          </a:prstGeom>
          <a:ln w="12700">
            <a:miter lim="400000"/>
          </a:ln>
        </p:spPr>
      </p:pic>
      <p:sp>
        <p:nvSpPr>
          <p:cNvPr id="8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14F0FF-68B0-F552-F8AE-6A31549624B6}"/>
              </a:ext>
            </a:extLst>
          </p:cNvPr>
          <p:cNvSpPr>
            <a:spLocks noGrp="1"/>
          </p:cNvSpPr>
          <p:nvPr>
            <p:ph type="body" sz="quarter" idx="21"/>
          </p:nvPr>
        </p:nvSpPr>
        <p:spPr>
          <a:xfrm>
            <a:off x="3591197" y="1060488"/>
            <a:ext cx="8153129" cy="7335341"/>
          </a:xfrm>
        </p:spPr>
        <p:txBody>
          <a:bodyPr/>
          <a:lstStyle/>
          <a:p>
            <a:pPr marL="571500" marR="0" indent="-571500" algn="l" defTabSz="584200" rtl="0" fontAlgn="auto" latinLnBrk="0" hangingPunct="0">
              <a:lnSpc>
                <a:spcPct val="100000"/>
              </a:lnSpc>
              <a:spcBef>
                <a:spcPts val="600"/>
              </a:spcBef>
              <a:spcAft>
                <a:spcPts val="0"/>
              </a:spcAft>
              <a:buClrTx/>
              <a:buSzTx/>
              <a:buFont typeface="Arial" panose="020B0604020202020204" pitchFamily="34" charset="0"/>
              <a:buChar char="•"/>
              <a:tabLst/>
            </a:pPr>
            <a:r>
              <a:rPr kumimoji="0" lang="en-US" sz="2800" b="0" i="0" u="none" strike="noStrike" cap="none" spc="0" normalizeH="0" baseline="0" dirty="0">
                <a:ln>
                  <a:noFill/>
                </a:ln>
                <a:solidFill>
                  <a:srgbClr val="000000"/>
                </a:solidFill>
                <a:effectLst/>
                <a:uFillTx/>
                <a:latin typeface="+mj-lt"/>
                <a:ea typeface="+mj-ea"/>
                <a:cs typeface="+mj-cs"/>
                <a:sym typeface="Avenir Book"/>
              </a:rPr>
              <a:t>Alan Cobo-Lewis</a:t>
            </a:r>
          </a:p>
          <a:p>
            <a:pPr marL="571500" marR="0" indent="-571500" algn="l" defTabSz="584200" rtl="0" fontAlgn="auto" latinLnBrk="0" hangingPunct="0">
              <a:lnSpc>
                <a:spcPct val="100000"/>
              </a:lnSpc>
              <a:spcBef>
                <a:spcPts val="600"/>
              </a:spcBef>
              <a:spcAft>
                <a:spcPts val="0"/>
              </a:spcAft>
              <a:buClrTx/>
              <a:buSzTx/>
              <a:buFont typeface="Arial" panose="020B0604020202020204" pitchFamily="34" charset="0"/>
              <a:buChar char="•"/>
              <a:tabLst/>
            </a:pPr>
            <a:r>
              <a:rPr lang="en-US" sz="2800" dirty="0"/>
              <a:t>Associate Professor of Psychology and Director of the Center for Community Inclusion and Disability Studies</a:t>
            </a:r>
          </a:p>
          <a:p>
            <a:pPr marL="571500" indent="-571500">
              <a:spcBef>
                <a:spcPts val="600"/>
              </a:spcBef>
              <a:buFont typeface="Arial" panose="020B0604020202020204" pitchFamily="34" charset="0"/>
              <a:buChar char="•"/>
            </a:pPr>
            <a:r>
              <a:rPr kumimoji="0" lang="en-US" sz="2800" b="0" i="0" u="none" strike="noStrike" cap="none" spc="0" normalizeH="0" baseline="0" dirty="0">
                <a:ln>
                  <a:noFill/>
                </a:ln>
                <a:solidFill>
                  <a:srgbClr val="000000"/>
                </a:solidFill>
                <a:effectLst/>
                <a:uFillTx/>
                <a:latin typeface="+mj-lt"/>
                <a:ea typeface="+mj-ea"/>
                <a:cs typeface="+mj-cs"/>
                <a:sym typeface="Avenir Book"/>
              </a:rPr>
              <a:t>Current Research Interests</a:t>
            </a:r>
          </a:p>
          <a:p>
            <a:pPr marL="1516062" lvl="1" indent="-571500">
              <a:spcBef>
                <a:spcPts val="600"/>
              </a:spcBef>
              <a:buFont typeface="Arial" panose="020B0604020202020204" pitchFamily="34" charset="0"/>
              <a:buChar char="•"/>
            </a:pPr>
            <a:r>
              <a:rPr lang="en-US" sz="2800" dirty="0"/>
              <a:t>Disability</a:t>
            </a:r>
          </a:p>
          <a:p>
            <a:pPr marL="1516062" lvl="1" indent="-571500">
              <a:spcBef>
                <a:spcPts val="600"/>
              </a:spcBef>
              <a:buFont typeface="Arial" panose="020B0604020202020204" pitchFamily="34" charset="0"/>
              <a:buChar char="•"/>
            </a:pPr>
            <a:r>
              <a:rPr lang="en-US" sz="2800" dirty="0"/>
              <a:t>Early childhood care and education</a:t>
            </a:r>
          </a:p>
          <a:p>
            <a:pPr marL="1516062" lvl="1" indent="-571500">
              <a:spcBef>
                <a:spcPts val="600"/>
              </a:spcBef>
              <a:buFont typeface="Arial" panose="020B0604020202020204" pitchFamily="34" charset="0"/>
              <a:buChar char="•"/>
            </a:pPr>
            <a:r>
              <a:rPr lang="en-US" sz="2800" dirty="0"/>
              <a:t>Public policy</a:t>
            </a:r>
          </a:p>
          <a:p>
            <a:pPr marL="571500" indent="-571500">
              <a:spcBef>
                <a:spcPts val="600"/>
              </a:spcBef>
              <a:buFont typeface="Arial" panose="020B0604020202020204" pitchFamily="34" charset="0"/>
              <a:buChar char="•"/>
            </a:pPr>
            <a:r>
              <a:rPr kumimoji="0" lang="en-US" sz="2800" b="0" i="0" u="none" strike="noStrike" cap="none" spc="0" normalizeH="0" baseline="0" dirty="0">
                <a:ln>
                  <a:noFill/>
                </a:ln>
                <a:solidFill>
                  <a:srgbClr val="000000"/>
                </a:solidFill>
                <a:effectLst/>
                <a:uFillTx/>
                <a:latin typeface="+mj-lt"/>
                <a:ea typeface="+mj-ea"/>
                <a:cs typeface="+mj-cs"/>
                <a:sym typeface="Avenir Book"/>
              </a:rPr>
              <a:t>Previous Research Interests</a:t>
            </a:r>
          </a:p>
          <a:p>
            <a:pPr marL="1516062" lvl="1" indent="-571500">
              <a:spcBef>
                <a:spcPts val="600"/>
              </a:spcBef>
              <a:buFont typeface="Arial" panose="020B0604020202020204" pitchFamily="34" charset="0"/>
              <a:buChar char="•"/>
            </a:pPr>
            <a:r>
              <a:rPr lang="en-US" sz="2800" dirty="0"/>
              <a:t>Sensation and Perception</a:t>
            </a:r>
          </a:p>
          <a:p>
            <a:pPr marL="1516062" lvl="1" indent="-571500">
              <a:spcBef>
                <a:spcPts val="600"/>
              </a:spcBef>
              <a:buFont typeface="Arial" panose="020B0604020202020204" pitchFamily="34" charset="0"/>
              <a:buChar char="•"/>
            </a:pPr>
            <a:r>
              <a:rPr lang="en-US" sz="2800" dirty="0"/>
              <a:t>Language development in bilingual children</a:t>
            </a:r>
          </a:p>
          <a:p>
            <a:pPr marL="571500" indent="-571500">
              <a:spcBef>
                <a:spcPts val="600"/>
              </a:spcBef>
              <a:buFont typeface="Arial" panose="020B0604020202020204" pitchFamily="34" charset="0"/>
              <a:buChar char="•"/>
            </a:pPr>
            <a:r>
              <a:rPr kumimoji="0" lang="en-US" sz="2800" b="0" i="0" u="none" strike="noStrike" cap="none" spc="0" normalizeH="0" baseline="0" dirty="0">
                <a:ln>
                  <a:noFill/>
                </a:ln>
                <a:solidFill>
                  <a:srgbClr val="000000"/>
                </a:solidFill>
                <a:effectLst/>
                <a:uFillTx/>
                <a:latin typeface="+mj-lt"/>
                <a:ea typeface="+mj-ea"/>
                <a:cs typeface="+mj-cs"/>
                <a:sym typeface="Avenir Book"/>
              </a:rPr>
              <a:t>Something fun abou</a:t>
            </a:r>
            <a:r>
              <a:rPr lang="en-US" sz="2800" dirty="0"/>
              <a:t>t me: “I grew up in </a:t>
            </a:r>
            <a:r>
              <a:rPr lang="en-US" sz="2800" dirty="0" err="1"/>
              <a:t>Mr</a:t>
            </a:r>
            <a:r>
              <a:rPr lang="en-US" sz="2800" dirty="0"/>
              <a:t> Roger’s Neighborhood”</a:t>
            </a:r>
            <a:endParaRPr kumimoji="0" lang="en-US" sz="2800" b="0" i="0" u="none" strike="noStrike" cap="none" spc="0" normalizeH="0" baseline="0" dirty="0">
              <a:ln>
                <a:noFill/>
              </a:ln>
              <a:solidFill>
                <a:srgbClr val="000000"/>
              </a:solidFill>
              <a:effectLst/>
              <a:uFillTx/>
              <a:latin typeface="+mj-lt"/>
              <a:ea typeface="+mj-ea"/>
              <a:cs typeface="+mj-cs"/>
              <a:sym typeface="Avenir Book"/>
            </a:endParaRPr>
          </a:p>
          <a:p>
            <a:pPr>
              <a:spcBef>
                <a:spcPts val="600"/>
              </a:spcBef>
            </a:pPr>
            <a:endParaRPr lang="en-US" sz="2800" dirty="0"/>
          </a:p>
        </p:txBody>
      </p:sp>
      <p:sp>
        <p:nvSpPr>
          <p:cNvPr id="2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13" name="Text"/>
          <p:cNvSpPr txBox="1"/>
          <p:nvPr/>
        </p:nvSpPr>
        <p:spPr>
          <a:xfrm>
            <a:off x="6553200" y="4864100"/>
            <a:ext cx="15240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1200">
                <a:solidFill>
                  <a:srgbClr val="212121"/>
                </a:solidFill>
                <a:latin typeface="Times Roman"/>
                <a:ea typeface="Times Roman"/>
                <a:cs typeface="Times Roman"/>
                <a:sym typeface="Times Roman"/>
              </a:defRPr>
            </a:lvl1pPr>
          </a:lstStyle>
          <a:p>
            <a:r>
              <a:t> </a:t>
            </a:r>
          </a:p>
        </p:txBody>
      </p:sp>
      <p:pic>
        <p:nvPicPr>
          <p:cNvPr id="1028" name="Picture 4" descr="Alan Cobo-Lewis">
            <a:extLst>
              <a:ext uri="{FF2B5EF4-FFF2-40B4-BE49-F238E27FC236}">
                <a16:creationId xmlns:a16="http://schemas.microsoft.com/office/drawing/2014/main" id="{AD98D1A9-C41E-9AD1-B142-1CC5EC597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27" y="1066800"/>
            <a:ext cx="254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a:extLst>
              <a:ext uri="{FF2B5EF4-FFF2-40B4-BE49-F238E27FC236}">
                <a16:creationId xmlns:a16="http://schemas.microsoft.com/office/drawing/2014/main" id="{54605A5C-35D2-7FAB-0079-79BD780C6EFA}"/>
              </a:ext>
            </a:extLst>
          </p:cNvPr>
          <p:cNvSpPr>
            <a:spLocks noGrp="1"/>
          </p:cNvSpPr>
          <p:nvPr>
            <p:ph type="body" sz="quarter" idx="22"/>
          </p:nvPr>
        </p:nvSpPr>
        <p:spPr>
          <a:xfrm>
            <a:off x="254000" y="50800"/>
            <a:ext cx="11099800" cy="1016596"/>
          </a:xfrm>
        </p:spPr>
        <p:txBody>
          <a:bodyPr/>
          <a:lstStyle/>
          <a:p>
            <a:r>
              <a:rPr lang="en-US" dirty="0"/>
              <a:t>Who Am I?</a:t>
            </a:r>
          </a:p>
        </p:txBody>
      </p:sp>
      <p:pic>
        <p:nvPicPr>
          <p:cNvPr id="1030" name="Picture 6" descr="Neighborhood Trolley By David Pinkerton - https://www.flickr.com/photos/davidpinkerton/4084432764/in/photolist-7dVMyy-7dRYsZ, CC BY-SA 2.0, https://commons.wikimedia.org/w/index.php?curid=75573188">
            <a:extLst>
              <a:ext uri="{FF2B5EF4-FFF2-40B4-BE49-F238E27FC236}">
                <a16:creationId xmlns:a16="http://schemas.microsoft.com/office/drawing/2014/main" id="{F18C6D2B-AEE2-226A-32AB-444BD9019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27" t="35303" r="33171" b="29578"/>
          <a:stretch/>
        </p:blipFill>
        <p:spPr bwMode="auto">
          <a:xfrm>
            <a:off x="9972675" y="7498931"/>
            <a:ext cx="2699943" cy="17937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35185-E78D-622D-F586-28A970A3DAF2}"/>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089D580-0BDE-A11C-656E-0D2DA395295A}"/>
              </a:ext>
            </a:extLst>
          </p:cNvPr>
          <p:cNvSpPr>
            <a:spLocks noGrp="1"/>
          </p:cNvSpPr>
          <p:nvPr>
            <p:ph type="body" sz="quarter" idx="21"/>
          </p:nvPr>
        </p:nvSpPr>
        <p:spPr>
          <a:xfrm>
            <a:off x="644526" y="2308996"/>
            <a:ext cx="11541611" cy="6581289"/>
          </a:xfrm>
        </p:spPr>
        <p:txBody>
          <a:bodyPr/>
          <a:lstStyle/>
          <a:p>
            <a:pPr marL="571500" marR="0" indent="-571500" algn="l" defTabSz="584200" rtl="0" fontAlgn="auto" latinLnBrk="0" hangingPunct="0">
              <a:lnSpc>
                <a:spcPct val="100000"/>
              </a:lnSpc>
              <a:spcBef>
                <a:spcPts val="600"/>
              </a:spcBef>
              <a:spcAft>
                <a:spcPts val="0"/>
              </a:spcAft>
              <a:buClrTx/>
              <a:buSzTx/>
              <a:buFont typeface="Arial" panose="020B0604020202020204" pitchFamily="34" charset="0"/>
              <a:buChar char="•"/>
              <a:tabLst/>
            </a:pPr>
            <a:r>
              <a:rPr kumimoji="0" lang="en-US" sz="4400" b="0" i="0" u="none" strike="noStrike" cap="none" spc="0" normalizeH="0" baseline="0" dirty="0">
                <a:ln>
                  <a:noFill/>
                </a:ln>
                <a:solidFill>
                  <a:srgbClr val="000000"/>
                </a:solidFill>
                <a:effectLst/>
                <a:uFillTx/>
                <a:latin typeface="+mj-lt"/>
                <a:ea typeface="+mj-ea"/>
                <a:cs typeface="+mj-cs"/>
                <a:sym typeface="Avenir Book"/>
              </a:rPr>
              <a:t>What’s your name?</a:t>
            </a:r>
          </a:p>
          <a:p>
            <a:pPr marL="571500" marR="0" indent="-571500" algn="l" defTabSz="584200" rtl="0" fontAlgn="auto" latinLnBrk="0" hangingPunct="0">
              <a:lnSpc>
                <a:spcPct val="100000"/>
              </a:lnSpc>
              <a:spcBef>
                <a:spcPts val="600"/>
              </a:spcBef>
              <a:spcAft>
                <a:spcPts val="0"/>
              </a:spcAft>
              <a:buClrTx/>
              <a:buSzTx/>
              <a:buFont typeface="Arial" panose="020B0604020202020204" pitchFamily="34" charset="0"/>
              <a:buChar char="•"/>
              <a:tabLst/>
            </a:pPr>
            <a:r>
              <a:rPr lang="en-US" sz="4400" dirty="0"/>
              <a:t>What are your research interests?</a:t>
            </a:r>
            <a:endParaRPr kumimoji="0" lang="en-US" sz="4400" b="0" i="0" u="none" strike="noStrike" cap="none" spc="0" normalizeH="0" baseline="0" dirty="0">
              <a:ln>
                <a:noFill/>
              </a:ln>
              <a:solidFill>
                <a:srgbClr val="000000"/>
              </a:solidFill>
              <a:effectLst/>
              <a:uFillTx/>
              <a:latin typeface="+mj-lt"/>
              <a:ea typeface="+mj-ea"/>
              <a:cs typeface="+mj-cs"/>
              <a:sym typeface="Avenir Book"/>
            </a:endParaRPr>
          </a:p>
          <a:p>
            <a:pPr marL="571500" marR="0" indent="-571500" algn="l" defTabSz="584200" rtl="0" fontAlgn="auto" latinLnBrk="0" hangingPunct="0">
              <a:lnSpc>
                <a:spcPct val="100000"/>
              </a:lnSpc>
              <a:spcBef>
                <a:spcPts val="600"/>
              </a:spcBef>
              <a:spcAft>
                <a:spcPts val="0"/>
              </a:spcAft>
              <a:buClrTx/>
              <a:buSzTx/>
              <a:buFont typeface="Arial" panose="020B0604020202020204" pitchFamily="34" charset="0"/>
              <a:buChar char="•"/>
              <a:tabLst/>
            </a:pPr>
            <a:r>
              <a:rPr lang="en-US" sz="4400" dirty="0"/>
              <a:t>Whose lab are you in?</a:t>
            </a:r>
          </a:p>
          <a:p>
            <a:pPr marL="571500" marR="0" indent="-571500" algn="l" defTabSz="584200" rtl="0" fontAlgn="auto" latinLnBrk="0" hangingPunct="0">
              <a:lnSpc>
                <a:spcPct val="100000"/>
              </a:lnSpc>
              <a:spcBef>
                <a:spcPts val="600"/>
              </a:spcBef>
              <a:spcAft>
                <a:spcPts val="0"/>
              </a:spcAft>
              <a:buClrTx/>
              <a:buSzTx/>
              <a:buFont typeface="Arial" panose="020B0604020202020204" pitchFamily="34" charset="0"/>
              <a:buChar char="•"/>
              <a:tabLst/>
            </a:pPr>
            <a:r>
              <a:rPr kumimoji="0" lang="en-US" sz="4400" b="0" i="0" u="none" strike="noStrike" cap="none" spc="0" normalizeH="0" baseline="0" dirty="0">
                <a:ln>
                  <a:noFill/>
                </a:ln>
                <a:solidFill>
                  <a:srgbClr val="000000"/>
                </a:solidFill>
                <a:effectLst/>
                <a:uFillTx/>
                <a:latin typeface="+mj-lt"/>
                <a:ea typeface="+mj-ea"/>
                <a:cs typeface="+mj-cs"/>
                <a:sym typeface="Avenir Book"/>
              </a:rPr>
              <a:t>What do you hope to get out of this class?</a:t>
            </a:r>
          </a:p>
          <a:p>
            <a:pPr marL="571500" marR="0" indent="-571500" algn="l" defTabSz="584200" rtl="0" fontAlgn="auto" latinLnBrk="0" hangingPunct="0">
              <a:lnSpc>
                <a:spcPct val="100000"/>
              </a:lnSpc>
              <a:spcBef>
                <a:spcPts val="600"/>
              </a:spcBef>
              <a:spcAft>
                <a:spcPts val="0"/>
              </a:spcAft>
              <a:buClrTx/>
              <a:buSzTx/>
              <a:buFont typeface="Arial" panose="020B0604020202020204" pitchFamily="34" charset="0"/>
              <a:buChar char="•"/>
              <a:tabLst/>
            </a:pPr>
            <a:r>
              <a:rPr lang="en-US" sz="4400" dirty="0"/>
              <a:t>What’s something fun about you?</a:t>
            </a:r>
            <a:endParaRPr kumimoji="0" lang="en-US" sz="4400" b="0" i="0" u="none" strike="noStrike" cap="none" spc="0" normalizeH="0" baseline="0" dirty="0">
              <a:ln>
                <a:noFill/>
              </a:ln>
              <a:solidFill>
                <a:srgbClr val="000000"/>
              </a:solidFill>
              <a:effectLst/>
              <a:uFillTx/>
              <a:latin typeface="+mj-lt"/>
              <a:ea typeface="+mj-ea"/>
              <a:cs typeface="+mj-cs"/>
              <a:sym typeface="Avenir Book"/>
            </a:endParaRPr>
          </a:p>
          <a:p>
            <a:pPr>
              <a:spcBef>
                <a:spcPts val="600"/>
              </a:spcBef>
            </a:pPr>
            <a:endParaRPr lang="en-US" sz="4400" dirty="0"/>
          </a:p>
        </p:txBody>
      </p:sp>
      <p:sp>
        <p:nvSpPr>
          <p:cNvPr id="211" name="Slide Number">
            <a:extLst>
              <a:ext uri="{FF2B5EF4-FFF2-40B4-BE49-F238E27FC236}">
                <a16:creationId xmlns:a16="http://schemas.microsoft.com/office/drawing/2014/main" id="{6627B159-952C-8765-DD2A-9273EA8FEE46}"/>
              </a:ext>
            </a:extLst>
          </p:cNvP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213" name="Text">
            <a:extLst>
              <a:ext uri="{FF2B5EF4-FFF2-40B4-BE49-F238E27FC236}">
                <a16:creationId xmlns:a16="http://schemas.microsoft.com/office/drawing/2014/main" id="{3D32E0D1-61FC-FEF5-9AF1-85D6897E7AF2}"/>
              </a:ext>
            </a:extLst>
          </p:cNvPr>
          <p:cNvSpPr txBox="1"/>
          <p:nvPr/>
        </p:nvSpPr>
        <p:spPr>
          <a:xfrm>
            <a:off x="6553200" y="4864100"/>
            <a:ext cx="152400"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defRPr sz="1200">
                <a:solidFill>
                  <a:srgbClr val="212121"/>
                </a:solidFill>
                <a:latin typeface="Times Roman"/>
                <a:ea typeface="Times Roman"/>
                <a:cs typeface="Times Roman"/>
                <a:sym typeface="Times Roman"/>
              </a:defRPr>
            </a:lvl1pPr>
          </a:lstStyle>
          <a:p>
            <a:r>
              <a:t> </a:t>
            </a:r>
          </a:p>
        </p:txBody>
      </p:sp>
      <p:sp>
        <p:nvSpPr>
          <p:cNvPr id="9" name="Text Placeholder 5">
            <a:extLst>
              <a:ext uri="{FF2B5EF4-FFF2-40B4-BE49-F238E27FC236}">
                <a16:creationId xmlns:a16="http://schemas.microsoft.com/office/drawing/2014/main" id="{893895B8-438A-6CA9-165D-63E31095E580}"/>
              </a:ext>
            </a:extLst>
          </p:cNvPr>
          <p:cNvSpPr>
            <a:spLocks noGrp="1"/>
          </p:cNvSpPr>
          <p:nvPr>
            <p:ph type="body" sz="quarter" idx="22"/>
          </p:nvPr>
        </p:nvSpPr>
        <p:spPr>
          <a:xfrm>
            <a:off x="254000" y="50800"/>
            <a:ext cx="11099800" cy="1016596"/>
          </a:xfrm>
        </p:spPr>
        <p:txBody>
          <a:bodyPr/>
          <a:lstStyle/>
          <a:p>
            <a:r>
              <a:rPr lang="en-US" dirty="0"/>
              <a:t>Who Are You?</a:t>
            </a:r>
          </a:p>
        </p:txBody>
      </p:sp>
    </p:spTree>
    <p:extLst>
      <p:ext uri="{BB962C8B-B14F-4D97-AF65-F5344CB8AC3E}">
        <p14:creationId xmlns:p14="http://schemas.microsoft.com/office/powerpoint/2010/main" val="1348963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What will we learn?"/>
          <p:cNvSpPr txBox="1">
            <a:spLocks noGrp="1"/>
          </p:cNvSpPr>
          <p:nvPr>
            <p:ph type="title"/>
          </p:nvPr>
        </p:nvSpPr>
        <p:spPr>
          <a:prstGeom prst="rect">
            <a:avLst/>
          </a:prstGeom>
        </p:spPr>
        <p:txBody>
          <a:bodyPr/>
          <a:lstStyle/>
          <a:p>
            <a:r>
              <a:rPr dirty="0"/>
              <a:t>What </a:t>
            </a:r>
            <a:r>
              <a:rPr dirty="0">
                <a:latin typeface="+mj-lt"/>
                <a:ea typeface="+mj-ea"/>
                <a:cs typeface="+mj-cs"/>
                <a:sym typeface="Avenir Book"/>
              </a:rPr>
              <a:t>will we learn?</a:t>
            </a:r>
            <a:r>
              <a:rPr dirty="0"/>
              <a:t> </a:t>
            </a:r>
          </a:p>
        </p:txBody>
      </p:sp>
      <p:sp>
        <p:nvSpPr>
          <p:cNvPr id="2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venir Book"/>
        <a:ea typeface="Avenir Book"/>
        <a:cs typeface="Avenir Book"/>
      </a:majorFont>
      <a:minorFont>
        <a:latin typeface="Avenir Heavy"/>
        <a:ea typeface="Avenir Heavy"/>
        <a:cs typeface="Avenir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venir Book"/>
        <a:ea typeface="Avenir Book"/>
        <a:cs typeface="Avenir Book"/>
      </a:majorFont>
      <a:minorFont>
        <a:latin typeface="Avenir Heavy"/>
        <a:ea typeface="Avenir Heavy"/>
        <a:cs typeface="Avenir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326</TotalTime>
  <Words>2285</Words>
  <Application>Microsoft Macintosh PowerPoint</Application>
  <PresentationFormat>Custom</PresentationFormat>
  <Paragraphs>398</Paragraphs>
  <Slides>66</Slides>
  <Notes>10</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Avenir Book</vt:lpstr>
      <vt:lpstr>Avenir Book Oblique</vt:lpstr>
      <vt:lpstr>Helvetica</vt:lpstr>
      <vt:lpstr>Helvetica Neue</vt:lpstr>
      <vt:lpstr>White</vt:lpstr>
      <vt:lpstr>Introduction</vt:lpstr>
      <vt:lpstr>PowerPoint Presentation</vt:lpstr>
      <vt:lpstr>PowerPoint Presentation</vt:lpstr>
      <vt:lpstr>PowerPoint Presentation</vt:lpstr>
      <vt:lpstr>Introduction</vt:lpstr>
      <vt:lpstr>PowerPoint Presentation</vt:lpstr>
      <vt:lpstr>PowerPoint Presentation</vt:lpstr>
      <vt:lpstr>PowerPoint Presentation</vt:lpstr>
      <vt:lpstr>What will we learn? </vt:lpstr>
      <vt:lpstr>PowerPoint Presentation</vt:lpstr>
      <vt:lpstr>PowerPoint Presentation</vt:lpstr>
      <vt:lpstr>PowerPoint Presentation</vt:lpstr>
      <vt:lpstr>1. Use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Build models</vt:lpstr>
      <vt:lpstr>PowerPoint Presentation</vt:lpstr>
      <vt:lpstr>PowerPoint Presentation</vt:lpstr>
      <vt:lpstr>PowerPoint Presentation</vt:lpstr>
      <vt:lpstr>PowerPoint Presentation</vt:lpstr>
      <vt:lpstr>3. Report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will we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Alan B Cobo-Lewis</cp:lastModifiedBy>
  <cp:revision>6</cp:revision>
  <dcterms:modified xsi:type="dcterms:W3CDTF">2025-01-05T03:37:37Z</dcterms:modified>
</cp:coreProperties>
</file>